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79" r:id="rId6"/>
    <p:sldId id="297" r:id="rId7"/>
    <p:sldId id="262" r:id="rId8"/>
    <p:sldId id="296" r:id="rId9"/>
    <p:sldId id="286" r:id="rId10"/>
    <p:sldId id="294" r:id="rId11"/>
    <p:sldId id="295" r:id="rId12"/>
    <p:sldId id="285" r:id="rId13"/>
    <p:sldId id="275" r:id="rId14"/>
    <p:sldId id="288" r:id="rId15"/>
    <p:sldId id="281" r:id="rId16"/>
    <p:sldId id="293" r:id="rId17"/>
    <p:sldId id="298" r:id="rId18"/>
    <p:sldId id="299" r:id="rId19"/>
    <p:sldId id="30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37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359A4-2431-454B-BFA6-F89C8155B8A2}" type="datetimeFigureOut">
              <a:rPr lang="en-US" smtClean="0"/>
              <a:pPr/>
              <a:t>8/14/2021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01203A-C9A8-4BF4-89B3-9ACC0D64EE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C3508BB-20A1-4DBE-9790-E440C71CD52C}" type="datetimeFigureOut">
              <a:rPr lang="en-US" smtClean="0"/>
              <a:pPr/>
              <a:t>8/14/2021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3EC2295-CF2A-4757-9DD2-A6645C80724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3508BB-20A1-4DBE-9790-E440C71CD52C}"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C2295-CF2A-4757-9DD2-A6645C80724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3508BB-20A1-4DBE-9790-E440C71CD52C}"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C2295-CF2A-4757-9DD2-A6645C80724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356353"/>
            <a:ext cx="508000" cy="287337"/>
          </a:xfrm>
        </p:spPr>
        <p:txBody>
          <a:bodyPr/>
          <a:lstStyle/>
          <a:p>
            <a:r>
              <a:rPr lang="en-US" dirty="0"/>
              <a:t>2004</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C28FD5-83EF-4A3E-B991-8B107E89ABF9}" type="slidenum">
              <a:rPr lang="en-US" smtClean="0"/>
              <a:pPr/>
              <a:t>‹#›</a:t>
            </a:fld>
            <a:endParaRPr lang="en-US" dirty="0"/>
          </a:p>
        </p:txBody>
      </p:sp>
      <p:sp>
        <p:nvSpPr>
          <p:cNvPr id="5" name="Title 4"/>
          <p:cNvSpPr>
            <a:spLocks noGrp="1"/>
          </p:cNvSpPr>
          <p:nvPr>
            <p:ph type="title" hasCustomPrompt="1"/>
          </p:nvPr>
        </p:nvSpPr>
        <p:spPr>
          <a:xfrm>
            <a:off x="1378857" y="381000"/>
            <a:ext cx="5929086" cy="685800"/>
          </a:xfrm>
        </p:spPr>
        <p:txBody>
          <a:bodyPr tIns="43247">
            <a:normAutofit/>
          </a:bodyPr>
          <a:lstStyle>
            <a:lvl1pPr>
              <a:defRPr sz="3200" baseline="0"/>
            </a:lvl1pPr>
          </a:lstStyle>
          <a:p>
            <a:r>
              <a:rPr lang="en-US" dirty="0"/>
              <a:t>WCOLA Loon Count</a:t>
            </a:r>
          </a:p>
        </p:txBody>
      </p:sp>
    </p:spTree>
    <p:extLst>
      <p:ext uri="{BB962C8B-B14F-4D97-AF65-F5344CB8AC3E}">
        <p14:creationId xmlns:p14="http://schemas.microsoft.com/office/powerpoint/2010/main" val="2035161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3508BB-20A1-4DBE-9790-E440C71CD52C}"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C2295-CF2A-4757-9DD2-A6645C80724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C3508BB-20A1-4DBE-9790-E440C71CD52C}"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C2295-CF2A-4757-9DD2-A6645C80724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C3508BB-20A1-4DBE-9790-E440C71CD52C}" type="datetimeFigureOut">
              <a:rPr lang="en-US" smtClean="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EC2295-CF2A-4757-9DD2-A6645C80724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C3508BB-20A1-4DBE-9790-E440C71CD52C}" type="datetimeFigureOut">
              <a:rPr lang="en-US" smtClean="0"/>
              <a:pPr/>
              <a:t>8/14/2021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EC2295-CF2A-4757-9DD2-A6645C80724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C3508BB-20A1-4DBE-9790-E440C71CD52C}" type="datetimeFigureOut">
              <a:rPr lang="en-US" smtClean="0"/>
              <a:pPr/>
              <a:t>8/14/2021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EC2295-CF2A-4757-9DD2-A6645C80724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508BB-20A1-4DBE-9790-E440C71CD52C}" type="datetimeFigureOut">
              <a:rPr lang="en-US" smtClean="0"/>
              <a:pPr/>
              <a:t>8/14/2021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EC2295-CF2A-4757-9DD2-A6645C80724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C3508BB-20A1-4DBE-9790-E440C71CD52C}" type="datetimeFigureOut">
              <a:rPr lang="en-US" smtClean="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EC2295-CF2A-4757-9DD2-A6645C80724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C3508BB-20A1-4DBE-9790-E440C71CD52C}" type="datetimeFigureOut">
              <a:rPr lang="en-US" smtClean="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3EC2295-CF2A-4757-9DD2-A6645C80724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C3508BB-20A1-4DBE-9790-E440C71CD52C}" type="datetimeFigureOut">
              <a:rPr lang="en-US" smtClean="0"/>
              <a:pPr/>
              <a:t>8/14/2021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EC2295-CF2A-4757-9DD2-A6645C80724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cola.org/" TargetMode="External"/><Relationship Id="rId2" Type="http://schemas.openxmlformats.org/officeDocument/2006/relationships/hyperlink" Target="https://www.facebook.com/wcola.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lstStyle/>
          <a:p>
            <a:r>
              <a:rPr lang="en-US" dirty="0"/>
              <a:t>WCOLA 2021 Annual Meeting</a:t>
            </a:r>
          </a:p>
        </p:txBody>
      </p:sp>
      <p:sp>
        <p:nvSpPr>
          <p:cNvPr id="3" name="Subtitle 2"/>
          <p:cNvSpPr>
            <a:spLocks noGrp="1"/>
          </p:cNvSpPr>
          <p:nvPr>
            <p:ph type="subTitle" idx="1"/>
          </p:nvPr>
        </p:nvSpPr>
        <p:spPr>
          <a:xfrm>
            <a:off x="3505200" y="3886200"/>
            <a:ext cx="4267200" cy="1752600"/>
          </a:xfrm>
        </p:spPr>
        <p:txBody>
          <a:bodyPr>
            <a:normAutofit/>
          </a:bodyPr>
          <a:lstStyle/>
          <a:p>
            <a:r>
              <a:rPr lang="en-US" sz="2400" dirty="0"/>
              <a:t>August 14,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a:t>Government Liaison</a:t>
            </a:r>
          </a:p>
        </p:txBody>
      </p:sp>
      <p:sp>
        <p:nvSpPr>
          <p:cNvPr id="3" name="Content Placeholder 2"/>
          <p:cNvSpPr>
            <a:spLocks noGrp="1"/>
          </p:cNvSpPr>
          <p:nvPr>
            <p:ph idx="1"/>
          </p:nvPr>
        </p:nvSpPr>
        <p:spPr>
          <a:xfrm>
            <a:off x="457200" y="1444487"/>
            <a:ext cx="8229600" cy="4389120"/>
          </a:xfrm>
        </p:spPr>
        <p:txBody>
          <a:bodyPr>
            <a:normAutofit fontScale="92500" lnSpcReduction="10000"/>
          </a:bodyPr>
          <a:lstStyle/>
          <a:p>
            <a:pPr marL="0" indent="0">
              <a:buNone/>
            </a:pPr>
            <a:endParaRPr lang="en-US" sz="100" dirty="0"/>
          </a:p>
          <a:p>
            <a:r>
              <a:rPr kumimoji="0" lang="en-US" altLang="en-US" sz="2800" b="0" i="0" u="none" strike="noStrike" kern="1200" cap="none" spc="0" normalizeH="0" baseline="0" noProof="0" dirty="0">
                <a:ln>
                  <a:noFill/>
                </a:ln>
                <a:solidFill>
                  <a:srgbClr val="000000"/>
                </a:solidFill>
                <a:effectLst/>
                <a:uLnTx/>
                <a:uFillTx/>
                <a:ea typeface="+mn-ea"/>
                <a:cs typeface="Arial" panose="020B0604020202020204" pitchFamily="34" charset="0"/>
              </a:rPr>
              <a:t>Purchased a traffic counter to monitor timing of vehicles going to and from our boat landings. </a:t>
            </a:r>
          </a:p>
          <a:p>
            <a:pPr lvl="1"/>
            <a:r>
              <a:rPr lang="en-US" altLang="en-US" sz="2600" dirty="0">
                <a:solidFill>
                  <a:srgbClr val="000000"/>
                </a:solidFill>
                <a:cs typeface="Arial" panose="020B0604020202020204" pitchFamily="34" charset="0"/>
              </a:rPr>
              <a:t>Installed the counter in mid-July at NW landing.</a:t>
            </a:r>
          </a:p>
          <a:p>
            <a:pPr lvl="1"/>
            <a:r>
              <a:rPr kumimoji="0" lang="en-US" altLang="en-US" sz="2600" b="0" i="0" u="none" strike="noStrike" kern="1200" cap="none" spc="0" normalizeH="0" baseline="0" noProof="0" dirty="0">
                <a:ln>
                  <a:noFill/>
                </a:ln>
                <a:solidFill>
                  <a:srgbClr val="000000"/>
                </a:solidFill>
                <a:effectLst/>
                <a:uLnTx/>
                <a:uFillTx/>
                <a:ea typeface="+mn-ea"/>
                <a:cs typeface="Arial" panose="020B0604020202020204" pitchFamily="34" charset="0"/>
              </a:rPr>
              <a:t>1</a:t>
            </a:r>
            <a:r>
              <a:rPr kumimoji="0" lang="en-US" altLang="en-US" sz="2600" b="0" i="0" u="none" strike="noStrike" kern="1200" cap="none" spc="0" normalizeH="0" baseline="30000" noProof="0" dirty="0">
                <a:ln>
                  <a:noFill/>
                </a:ln>
                <a:solidFill>
                  <a:srgbClr val="000000"/>
                </a:solidFill>
                <a:effectLst/>
                <a:uLnTx/>
                <a:uFillTx/>
                <a:ea typeface="+mn-ea"/>
                <a:cs typeface="Arial" panose="020B0604020202020204" pitchFamily="34" charset="0"/>
              </a:rPr>
              <a:t>st</a:t>
            </a:r>
            <a:r>
              <a:rPr kumimoji="0" lang="en-US" altLang="en-US" sz="2600" b="0" i="0" u="none" strike="noStrike" kern="1200" cap="none" spc="0" normalizeH="0" baseline="0" noProof="0" dirty="0">
                <a:ln>
                  <a:noFill/>
                </a:ln>
                <a:solidFill>
                  <a:srgbClr val="000000"/>
                </a:solidFill>
                <a:effectLst/>
                <a:uLnTx/>
                <a:uFillTx/>
                <a:ea typeface="+mn-ea"/>
                <a:cs typeface="Arial" panose="020B0604020202020204" pitchFamily="34" charset="0"/>
              </a:rPr>
              <a:t> data pulled for Thursday </a:t>
            </a:r>
            <a:r>
              <a:rPr lang="en-US" altLang="en-US" sz="2600" dirty="0">
                <a:solidFill>
                  <a:srgbClr val="000000"/>
                </a:solidFill>
                <a:cs typeface="Arial" panose="020B0604020202020204" pitchFamily="34" charset="0"/>
              </a:rPr>
              <a:t>7/15 – Tues. 7/27</a:t>
            </a:r>
          </a:p>
          <a:p>
            <a:pPr lvl="2"/>
            <a:r>
              <a:rPr kumimoji="0" lang="en-US" altLang="en-US" sz="2300" b="0" i="0" u="none" strike="noStrike" kern="1200" cap="none" spc="0" normalizeH="0" baseline="0" noProof="0" dirty="0">
                <a:ln>
                  <a:noFill/>
                </a:ln>
                <a:solidFill>
                  <a:srgbClr val="000000"/>
                </a:solidFill>
                <a:effectLst/>
                <a:uLnTx/>
                <a:uFillTx/>
                <a:ea typeface="+mn-ea"/>
                <a:cs typeface="Arial" panose="020B0604020202020204" pitchFamily="34" charset="0"/>
              </a:rPr>
              <a:t>Sat &amp; Sun had 35- 49 launches</a:t>
            </a:r>
          </a:p>
          <a:p>
            <a:pPr lvl="2"/>
            <a:r>
              <a:rPr lang="en-US" altLang="en-US" sz="2300" dirty="0">
                <a:solidFill>
                  <a:srgbClr val="000000"/>
                </a:solidFill>
                <a:cs typeface="Arial" panose="020B0604020202020204" pitchFamily="34" charset="0"/>
              </a:rPr>
              <a:t>Thursdays were slow days (0 &amp; 4 launches)</a:t>
            </a:r>
          </a:p>
          <a:p>
            <a:pPr lvl="2"/>
            <a:r>
              <a:rPr kumimoji="0" lang="en-US" altLang="en-US" sz="2300" b="0" i="0" u="none" strike="noStrike" kern="1200" cap="none" spc="0" normalizeH="0" baseline="0" noProof="0" dirty="0">
                <a:ln>
                  <a:noFill/>
                </a:ln>
                <a:solidFill>
                  <a:srgbClr val="000000"/>
                </a:solidFill>
                <a:effectLst/>
                <a:uLnTx/>
                <a:uFillTx/>
                <a:ea typeface="+mn-ea"/>
                <a:cs typeface="Arial" panose="020B0604020202020204" pitchFamily="34" charset="0"/>
              </a:rPr>
              <a:t>There are a few launches after 10 pm</a:t>
            </a:r>
          </a:p>
          <a:p>
            <a:pPr lvl="1"/>
            <a:r>
              <a:rPr lang="en-US" altLang="en-US" sz="2600" dirty="0">
                <a:solidFill>
                  <a:srgbClr val="000000"/>
                </a:solidFill>
                <a:cs typeface="Arial" panose="020B0604020202020204" pitchFamily="34" charset="0"/>
              </a:rPr>
              <a:t>Goal is to generate a report format similar to Turtle Lake’s and provide info to Bill Grangtes for inspector scheduling.</a:t>
            </a:r>
          </a:p>
          <a:p>
            <a:pPr lvl="1"/>
            <a:r>
              <a:rPr kumimoji="0" lang="en-US" altLang="en-US" sz="2600" b="0" i="0" u="none" strike="noStrike" kern="1200" cap="none" spc="0" normalizeH="0" baseline="0" noProof="0" dirty="0">
                <a:ln>
                  <a:noFill/>
                </a:ln>
                <a:solidFill>
                  <a:srgbClr val="000000"/>
                </a:solidFill>
                <a:effectLst/>
                <a:uLnTx/>
                <a:uFillTx/>
                <a:ea typeface="+mn-ea"/>
                <a:cs typeface="Arial" panose="020B0604020202020204" pitchFamily="34" charset="0"/>
              </a:rPr>
              <a:t>Will move counter to South landing in the future.</a:t>
            </a:r>
          </a:p>
          <a:p>
            <a:endParaRPr lang="en-US" dirty="0"/>
          </a:p>
          <a:p>
            <a:endParaRPr lang="en-US" dirty="0"/>
          </a:p>
        </p:txBody>
      </p:sp>
    </p:spTree>
    <p:extLst>
      <p:ext uri="{BB962C8B-B14F-4D97-AF65-F5344CB8AC3E}">
        <p14:creationId xmlns:p14="http://schemas.microsoft.com/office/powerpoint/2010/main" val="303678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Communications</a:t>
            </a:r>
            <a:endParaRPr lang="en-US" sz="2400" dirty="0"/>
          </a:p>
        </p:txBody>
      </p:sp>
      <p:sp>
        <p:nvSpPr>
          <p:cNvPr id="3" name="Content Placeholder 2"/>
          <p:cNvSpPr>
            <a:spLocks noGrp="1"/>
          </p:cNvSpPr>
          <p:nvPr>
            <p:ph idx="1"/>
          </p:nvPr>
        </p:nvSpPr>
        <p:spPr/>
        <p:txBody>
          <a:bodyPr>
            <a:normAutofit fontScale="92500"/>
          </a:bodyPr>
          <a:lstStyle/>
          <a:p>
            <a:pPr>
              <a:buFont typeface="Wingdings 2" pitchFamily="18" charset="2"/>
              <a:buNone/>
            </a:pPr>
            <a:r>
              <a:rPr lang="en-US" dirty="0"/>
              <a:t>Responsible for:</a:t>
            </a:r>
          </a:p>
          <a:p>
            <a:pPr>
              <a:buFont typeface="Wingdings 2" pitchFamily="18" charset="2"/>
              <a:buNone/>
            </a:pPr>
            <a:endParaRPr lang="en-US" sz="1100" dirty="0"/>
          </a:p>
          <a:p>
            <a:r>
              <a:rPr lang="en-US" dirty="0"/>
              <a:t>Three member newsletters per year</a:t>
            </a:r>
          </a:p>
          <a:p>
            <a:pPr lvl="1"/>
            <a:r>
              <a:rPr lang="en-US" dirty="0"/>
              <a:t>Want to have the Oct. newsletter be member stories &amp; photos</a:t>
            </a:r>
          </a:p>
          <a:p>
            <a:r>
              <a:rPr lang="en-US" dirty="0"/>
              <a:t>Annual membership letter sent in January</a:t>
            </a:r>
          </a:p>
          <a:p>
            <a:r>
              <a:rPr lang="en-US" dirty="0"/>
              <a:t>Expanded communications to members and entire lake community through the </a:t>
            </a:r>
            <a:r>
              <a:rPr lang="en-US" dirty="0" err="1"/>
              <a:t>Wabana</a:t>
            </a:r>
            <a:r>
              <a:rPr lang="en-US" dirty="0"/>
              <a:t> Chain of Lakes Association (WCOLA) </a:t>
            </a:r>
            <a:r>
              <a:rPr lang="en-US" dirty="0" err="1"/>
              <a:t>Facebook</a:t>
            </a:r>
            <a:r>
              <a:rPr lang="en-US" dirty="0"/>
              <a:t> page 	</a:t>
            </a:r>
            <a:r>
              <a:rPr lang="en-US" dirty="0">
                <a:hlinkClick r:id="rId2"/>
              </a:rPr>
              <a:t>https://www.facebook.com/wcola.org/</a:t>
            </a:r>
            <a:r>
              <a:rPr lang="en-US" dirty="0"/>
              <a:t> </a:t>
            </a:r>
          </a:p>
          <a:p>
            <a:pPr>
              <a:buFont typeface="Wingdings 2" pitchFamily="18" charset="2"/>
              <a:buNone/>
            </a:pPr>
            <a:r>
              <a:rPr lang="en-US" dirty="0"/>
              <a:t>	and WCOLA website  </a:t>
            </a:r>
            <a:r>
              <a:rPr lang="en-US" dirty="0">
                <a:hlinkClick r:id="rId3"/>
              </a:rPr>
              <a:t>https://wcola.org/</a:t>
            </a:r>
            <a:r>
              <a:rPr lang="en-US" dirty="0"/>
              <a:t> </a:t>
            </a:r>
          </a:p>
          <a:p>
            <a:pPr>
              <a:buFont typeface="Wingdings" panose="05000000000000000000" pitchFamily="2" charset="2"/>
              <a:buChar char="Ø"/>
            </a:pPr>
            <a:r>
              <a:rPr lang="en-US" dirty="0"/>
              <a:t>	Thank you to Mark Miner </a:t>
            </a:r>
          </a:p>
          <a:p>
            <a:endParaRPr lang="en-US" dirty="0"/>
          </a:p>
          <a:p>
            <a:endParaRPr lang="en-US" dirty="0"/>
          </a:p>
          <a:p>
            <a:endParaRPr lang="en-US" dirty="0"/>
          </a:p>
        </p:txBody>
      </p:sp>
    </p:spTree>
    <p:extLst>
      <p:ext uri="{BB962C8B-B14F-4D97-AF65-F5344CB8AC3E}">
        <p14:creationId xmlns:p14="http://schemas.microsoft.com/office/powerpoint/2010/main" val="893418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rmAutofit/>
          </a:bodyPr>
          <a:lstStyle/>
          <a:p>
            <a:r>
              <a:rPr lang="en-US" sz="3600" dirty="0">
                <a:latin typeface="+mn-lt"/>
              </a:rPr>
              <a:t>June Social, Road Clean-up </a:t>
            </a:r>
            <a:r>
              <a:rPr lang="en-US" sz="3600">
                <a:latin typeface="+mn-lt"/>
              </a:rPr>
              <a:t>and Firewise</a:t>
            </a:r>
            <a:endParaRPr lang="en-US" sz="3200" b="1" dirty="0"/>
          </a:p>
        </p:txBody>
      </p:sp>
      <p:sp>
        <p:nvSpPr>
          <p:cNvPr id="3" name="Content Placeholder 2"/>
          <p:cNvSpPr>
            <a:spLocks noGrp="1"/>
          </p:cNvSpPr>
          <p:nvPr>
            <p:ph idx="1"/>
          </p:nvPr>
        </p:nvSpPr>
        <p:spPr/>
        <p:txBody>
          <a:bodyPr/>
          <a:lstStyle/>
          <a:p>
            <a:r>
              <a:rPr lang="en-US" sz="2300" dirty="0"/>
              <a:t>June Social – held on June 12</a:t>
            </a:r>
            <a:r>
              <a:rPr lang="en-US" sz="2300" baseline="30000" dirty="0"/>
              <a:t>th</a:t>
            </a:r>
            <a:r>
              <a:rPr lang="en-US" sz="2300" dirty="0"/>
              <a:t> at Bluewater Girls Camp, 47 WCOLA members attended.</a:t>
            </a:r>
          </a:p>
          <a:p>
            <a:r>
              <a:rPr lang="en-US" sz="2300" dirty="0"/>
              <a:t>WCOLA sponsors road clean-up on Wabana township  roads in May and September each year</a:t>
            </a:r>
          </a:p>
          <a:p>
            <a:pPr lvl="1"/>
            <a:r>
              <a:rPr lang="en-US" sz="2300" dirty="0"/>
              <a:t>The Spring event was on May 5</a:t>
            </a:r>
            <a:r>
              <a:rPr lang="en-US" sz="2300" baseline="30000" dirty="0"/>
              <a:t>th</a:t>
            </a:r>
            <a:r>
              <a:rPr lang="en-US" sz="2300" dirty="0"/>
              <a:t>, and was supported by 15 members </a:t>
            </a:r>
          </a:p>
          <a:p>
            <a:pPr lvl="1"/>
            <a:r>
              <a:rPr lang="en-US" sz="2300" dirty="0"/>
              <a:t>The Fall event is Wednesday September 22</a:t>
            </a:r>
            <a:r>
              <a:rPr lang="en-US" sz="2300" baseline="30000" dirty="0"/>
              <a:t>nd</a:t>
            </a:r>
            <a:r>
              <a:rPr lang="en-US" sz="2300" dirty="0"/>
              <a:t>, 9:00 am, meet at the Town Hall</a:t>
            </a:r>
          </a:p>
          <a:p>
            <a:pPr algn="l"/>
            <a:r>
              <a:rPr lang="en-US" sz="2300" dirty="0"/>
              <a:t>Firewise - </a:t>
            </a:r>
            <a:r>
              <a:rPr lang="en-US" sz="2300" b="0" i="0" dirty="0">
                <a:solidFill>
                  <a:srgbClr val="000000"/>
                </a:solidFill>
                <a:effectLst/>
              </a:rPr>
              <a:t>15 households participated in this summer’s brush pile pick up.  In kind labor hours totaled 1,262 hours.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Secchi Readings</a:t>
            </a:r>
          </a:p>
        </p:txBody>
      </p:sp>
      <p:sp>
        <p:nvSpPr>
          <p:cNvPr id="3" name="Content Placeholder 2"/>
          <p:cNvSpPr>
            <a:spLocks noGrp="1"/>
          </p:cNvSpPr>
          <p:nvPr>
            <p:ph idx="1"/>
          </p:nvPr>
        </p:nvSpPr>
        <p:spPr/>
        <p:txBody>
          <a:bodyPr>
            <a:normAutofit/>
          </a:bodyPr>
          <a:lstStyle/>
          <a:p>
            <a:r>
              <a:rPr lang="en-US" dirty="0">
                <a:latin typeface="Arial" charset="0"/>
              </a:rPr>
              <a:t>Readings are made by volunteers</a:t>
            </a:r>
          </a:p>
          <a:p>
            <a:pPr marL="742950" lvl="1" indent="-285750"/>
            <a:r>
              <a:rPr lang="en-US" dirty="0">
                <a:latin typeface="Arial" charset="0"/>
              </a:rPr>
              <a:t>Wabana - 5 locations</a:t>
            </a:r>
          </a:p>
          <a:p>
            <a:pPr marL="742950" lvl="1" indent="-285750"/>
            <a:r>
              <a:rPr lang="en-US" dirty="0">
                <a:latin typeface="Arial" charset="0"/>
              </a:rPr>
              <a:t>Wakeman Bay – 1 location</a:t>
            </a:r>
          </a:p>
          <a:p>
            <a:pPr marL="742950" lvl="1" indent="-285750"/>
            <a:r>
              <a:rPr lang="en-US" dirty="0">
                <a:latin typeface="Arial" charset="0"/>
              </a:rPr>
              <a:t>Little Wabana – 1 location</a:t>
            </a:r>
          </a:p>
          <a:p>
            <a:pPr marL="742950" lvl="1" indent="-285750"/>
            <a:r>
              <a:rPr lang="en-US" dirty="0" err="1">
                <a:latin typeface="Arial" charset="0"/>
              </a:rPr>
              <a:t>Bluewater</a:t>
            </a:r>
            <a:r>
              <a:rPr lang="en-US" dirty="0">
                <a:latin typeface="Arial" charset="0"/>
              </a:rPr>
              <a:t> – 2 locations</a:t>
            </a:r>
          </a:p>
          <a:p>
            <a:pPr marL="742950" lvl="1" indent="-285750"/>
            <a:r>
              <a:rPr lang="en-US" dirty="0">
                <a:latin typeface="Arial" charset="0"/>
              </a:rPr>
              <a:t>Trout – 2 locations </a:t>
            </a:r>
            <a:r>
              <a:rPr lang="en-US" sz="1700" dirty="0">
                <a:latin typeface="Arial" charset="0"/>
              </a:rPr>
              <a:t>(used to do 5 locations)</a:t>
            </a:r>
          </a:p>
          <a:p>
            <a:pPr marL="742950" lvl="1" indent="-285750"/>
            <a:r>
              <a:rPr lang="en-US" dirty="0">
                <a:latin typeface="Arial" charset="0"/>
              </a:rPr>
              <a:t>Little Trout – 0 locations </a:t>
            </a:r>
          </a:p>
          <a:p>
            <a:pPr marL="1280160" lvl="4" indent="0">
              <a:buNone/>
            </a:pPr>
            <a:r>
              <a:rPr lang="en-US" sz="1700" dirty="0">
                <a:latin typeface="Arial" charset="0"/>
              </a:rPr>
              <a:t>	           (no readings for 2020, past had been in 2 locations)</a:t>
            </a:r>
          </a:p>
          <a:p>
            <a:pPr marL="457200" lvl="1" indent="0">
              <a:buNone/>
            </a:pPr>
            <a:endParaRPr lang="en-US" sz="2400"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a:t>Secchi Readings</a:t>
            </a:r>
            <a:endParaRPr lang="en-US" sz="2700" dirty="0"/>
          </a:p>
        </p:txBody>
      </p:sp>
      <p:sp>
        <p:nvSpPr>
          <p:cNvPr id="4" name="Content Placeholder 3">
            <a:extLst>
              <a:ext uri="{FF2B5EF4-FFF2-40B4-BE49-F238E27FC236}">
                <a16:creationId xmlns:a16="http://schemas.microsoft.com/office/drawing/2014/main" id="{48D2DAA4-BF1E-4981-94F9-896240F94D8A}"/>
              </a:ext>
            </a:extLst>
          </p:cNvPr>
          <p:cNvSpPr>
            <a:spLocks noGrp="1"/>
          </p:cNvSpPr>
          <p:nvPr>
            <p:ph idx="1"/>
          </p:nvPr>
        </p:nvSpPr>
        <p:spPr/>
        <p:txBody>
          <a:bodyPr>
            <a:normAutofit/>
          </a:bodyPr>
          <a:lstStyle/>
          <a:p>
            <a:endParaRPr lang="en-US" dirty="0"/>
          </a:p>
          <a:p>
            <a:endParaRPr lang="en-US" dirty="0"/>
          </a:p>
          <a:p>
            <a:endParaRPr lang="en-US" dirty="0"/>
          </a:p>
          <a:p>
            <a:endParaRPr lang="en-US" dirty="0"/>
          </a:p>
          <a:p>
            <a:endParaRPr lang="en-US" dirty="0"/>
          </a:p>
          <a:p>
            <a:endParaRPr lang="en-US" dirty="0"/>
          </a:p>
          <a:p>
            <a:r>
              <a:rPr lang="en-US" sz="1900" dirty="0"/>
              <a:t>Does Dave Lick now the status of Secchi temp equipment from Derek Fox (ICC)?</a:t>
            </a:r>
          </a:p>
          <a:p>
            <a:r>
              <a:rPr lang="en-US" sz="1900" dirty="0"/>
              <a:t>Jack Hartung will be taking over coordination of this activity</a:t>
            </a:r>
          </a:p>
          <a:p>
            <a:endParaRPr lang="en-US" dirty="0"/>
          </a:p>
          <a:p>
            <a:endParaRPr lang="en-US" dirty="0"/>
          </a:p>
          <a:p>
            <a:endParaRPr lang="en-US" dirty="0"/>
          </a:p>
          <a:p>
            <a:endParaRPr lang="en-US" dirty="0"/>
          </a:p>
          <a:p>
            <a:endParaRPr lang="en-US" dirty="0"/>
          </a:p>
        </p:txBody>
      </p:sp>
      <p:graphicFrame>
        <p:nvGraphicFramePr>
          <p:cNvPr id="3" name="Table 2">
            <a:extLst>
              <a:ext uri="{FF2B5EF4-FFF2-40B4-BE49-F238E27FC236}">
                <a16:creationId xmlns:a16="http://schemas.microsoft.com/office/drawing/2014/main" id="{92FD7360-FD4E-42A3-A537-5F3983324137}"/>
              </a:ext>
            </a:extLst>
          </p:cNvPr>
          <p:cNvGraphicFramePr>
            <a:graphicFrameLocks noGrp="1"/>
          </p:cNvGraphicFramePr>
          <p:nvPr>
            <p:extLst>
              <p:ext uri="{D42A27DB-BD31-4B8C-83A1-F6EECF244321}">
                <p14:modId xmlns:p14="http://schemas.microsoft.com/office/powerpoint/2010/main" val="3821603658"/>
              </p:ext>
            </p:extLst>
          </p:nvPr>
        </p:nvGraphicFramePr>
        <p:xfrm>
          <a:off x="228601" y="1600200"/>
          <a:ext cx="8686798" cy="2667000"/>
        </p:xfrm>
        <a:graphic>
          <a:graphicData uri="http://schemas.openxmlformats.org/drawingml/2006/table">
            <a:tbl>
              <a:tblPr>
                <a:tableStyleId>{5C22544A-7EE6-4342-B048-85BDC9FD1C3A}</a:tableStyleId>
              </a:tblPr>
              <a:tblGrid>
                <a:gridCol w="1386282">
                  <a:extLst>
                    <a:ext uri="{9D8B030D-6E8A-4147-A177-3AD203B41FA5}">
                      <a16:colId xmlns:a16="http://schemas.microsoft.com/office/drawing/2014/main" val="3018883312"/>
                    </a:ext>
                  </a:extLst>
                </a:gridCol>
                <a:gridCol w="870652">
                  <a:extLst>
                    <a:ext uri="{9D8B030D-6E8A-4147-A177-3AD203B41FA5}">
                      <a16:colId xmlns:a16="http://schemas.microsoft.com/office/drawing/2014/main" val="165336165"/>
                    </a:ext>
                  </a:extLst>
                </a:gridCol>
                <a:gridCol w="870652">
                  <a:extLst>
                    <a:ext uri="{9D8B030D-6E8A-4147-A177-3AD203B41FA5}">
                      <a16:colId xmlns:a16="http://schemas.microsoft.com/office/drawing/2014/main" val="1028479541"/>
                    </a:ext>
                  </a:extLst>
                </a:gridCol>
                <a:gridCol w="870652">
                  <a:extLst>
                    <a:ext uri="{9D8B030D-6E8A-4147-A177-3AD203B41FA5}">
                      <a16:colId xmlns:a16="http://schemas.microsoft.com/office/drawing/2014/main" val="2913663401"/>
                    </a:ext>
                  </a:extLst>
                </a:gridCol>
                <a:gridCol w="870652">
                  <a:extLst>
                    <a:ext uri="{9D8B030D-6E8A-4147-A177-3AD203B41FA5}">
                      <a16:colId xmlns:a16="http://schemas.microsoft.com/office/drawing/2014/main" val="277227661"/>
                    </a:ext>
                  </a:extLst>
                </a:gridCol>
                <a:gridCol w="870652">
                  <a:extLst>
                    <a:ext uri="{9D8B030D-6E8A-4147-A177-3AD203B41FA5}">
                      <a16:colId xmlns:a16="http://schemas.microsoft.com/office/drawing/2014/main" val="2723443430"/>
                    </a:ext>
                  </a:extLst>
                </a:gridCol>
                <a:gridCol w="870652">
                  <a:extLst>
                    <a:ext uri="{9D8B030D-6E8A-4147-A177-3AD203B41FA5}">
                      <a16:colId xmlns:a16="http://schemas.microsoft.com/office/drawing/2014/main" val="517565301"/>
                    </a:ext>
                  </a:extLst>
                </a:gridCol>
                <a:gridCol w="870652">
                  <a:extLst>
                    <a:ext uri="{9D8B030D-6E8A-4147-A177-3AD203B41FA5}">
                      <a16:colId xmlns:a16="http://schemas.microsoft.com/office/drawing/2014/main" val="1603364867"/>
                    </a:ext>
                  </a:extLst>
                </a:gridCol>
                <a:gridCol w="157787">
                  <a:extLst>
                    <a:ext uri="{9D8B030D-6E8A-4147-A177-3AD203B41FA5}">
                      <a16:colId xmlns:a16="http://schemas.microsoft.com/office/drawing/2014/main" val="2249007089"/>
                    </a:ext>
                  </a:extLst>
                </a:gridCol>
                <a:gridCol w="1048165">
                  <a:extLst>
                    <a:ext uri="{9D8B030D-6E8A-4147-A177-3AD203B41FA5}">
                      <a16:colId xmlns:a16="http://schemas.microsoft.com/office/drawing/2014/main" val="3033346476"/>
                    </a:ext>
                  </a:extLst>
                </a:gridCol>
              </a:tblGrid>
              <a:tr h="381000">
                <a:tc>
                  <a:txBody>
                    <a:bodyPr/>
                    <a:lstStyle/>
                    <a:p>
                      <a:pPr algn="l" fontAlgn="b"/>
                      <a:r>
                        <a:rPr lang="en-US" sz="1600" u="sng" strike="noStrike" dirty="0">
                          <a:effectLst/>
                        </a:rPr>
                        <a:t>Lake</a:t>
                      </a:r>
                      <a:endParaRPr lang="en-US" sz="1600" b="1" i="0" u="sng" strike="noStrike" dirty="0">
                        <a:effectLst/>
                        <a:latin typeface="Arial" panose="020B0604020202020204" pitchFamily="34" charset="0"/>
                      </a:endParaRPr>
                    </a:p>
                  </a:txBody>
                  <a:tcPr marL="8026" marR="8026" marT="8026" marB="0" anchor="b"/>
                </a:tc>
                <a:tc>
                  <a:txBody>
                    <a:bodyPr/>
                    <a:lstStyle/>
                    <a:p>
                      <a:pPr algn="ctr" fontAlgn="b"/>
                      <a:r>
                        <a:rPr lang="en-US" sz="1600" u="sng" strike="noStrike">
                          <a:effectLst/>
                        </a:rPr>
                        <a:t>2005</a:t>
                      </a:r>
                      <a:endParaRPr lang="en-US" sz="1600" b="0" i="0" u="sng" strike="noStrike">
                        <a:effectLst/>
                        <a:latin typeface="Arial" panose="020B0604020202020204" pitchFamily="34" charset="0"/>
                      </a:endParaRPr>
                    </a:p>
                  </a:txBody>
                  <a:tcPr marL="8026" marR="8026" marT="8026" marB="0" anchor="b"/>
                </a:tc>
                <a:tc>
                  <a:txBody>
                    <a:bodyPr/>
                    <a:lstStyle/>
                    <a:p>
                      <a:pPr algn="ctr" fontAlgn="b"/>
                      <a:r>
                        <a:rPr lang="en-US" sz="1600" u="sng" strike="noStrike">
                          <a:effectLst/>
                        </a:rPr>
                        <a:t>2010</a:t>
                      </a:r>
                      <a:endParaRPr lang="en-US" sz="1600" b="0" i="0" u="sng" strike="noStrike">
                        <a:effectLst/>
                        <a:latin typeface="Arial" panose="020B0604020202020204" pitchFamily="34" charset="0"/>
                      </a:endParaRPr>
                    </a:p>
                  </a:txBody>
                  <a:tcPr marL="8026" marR="8026" marT="8026" marB="0" anchor="b"/>
                </a:tc>
                <a:tc>
                  <a:txBody>
                    <a:bodyPr/>
                    <a:lstStyle/>
                    <a:p>
                      <a:pPr algn="ctr" fontAlgn="b"/>
                      <a:r>
                        <a:rPr lang="en-US" sz="1600" u="sng" strike="noStrike" dirty="0">
                          <a:effectLst/>
                        </a:rPr>
                        <a:t>2015</a:t>
                      </a:r>
                      <a:endParaRPr lang="en-US" sz="1600" b="0" i="0" u="sng" strike="noStrike" dirty="0">
                        <a:effectLst/>
                        <a:latin typeface="Arial" panose="020B0604020202020204" pitchFamily="34" charset="0"/>
                      </a:endParaRPr>
                    </a:p>
                  </a:txBody>
                  <a:tcPr marL="8026" marR="8026" marT="8026" marB="0" anchor="b"/>
                </a:tc>
                <a:tc>
                  <a:txBody>
                    <a:bodyPr/>
                    <a:lstStyle/>
                    <a:p>
                      <a:pPr algn="ctr" fontAlgn="b"/>
                      <a:r>
                        <a:rPr lang="en-US" sz="1600" u="sng" strike="noStrike">
                          <a:effectLst/>
                        </a:rPr>
                        <a:t>2017</a:t>
                      </a:r>
                      <a:endParaRPr lang="en-US" sz="1600" b="0" i="0" u="sng" strike="noStrike">
                        <a:effectLst/>
                        <a:latin typeface="Arial" panose="020B0604020202020204" pitchFamily="34" charset="0"/>
                      </a:endParaRPr>
                    </a:p>
                  </a:txBody>
                  <a:tcPr marL="8026" marR="8026" marT="8026" marB="0" anchor="b"/>
                </a:tc>
                <a:tc>
                  <a:txBody>
                    <a:bodyPr/>
                    <a:lstStyle/>
                    <a:p>
                      <a:pPr algn="ctr" fontAlgn="b"/>
                      <a:r>
                        <a:rPr lang="en-US" sz="1600" u="sng" strike="noStrike">
                          <a:effectLst/>
                        </a:rPr>
                        <a:t>2018</a:t>
                      </a:r>
                      <a:endParaRPr lang="en-US" sz="1600" b="0" i="0" u="sng" strike="noStrike">
                        <a:effectLst/>
                        <a:latin typeface="Arial" panose="020B0604020202020204" pitchFamily="34" charset="0"/>
                      </a:endParaRPr>
                    </a:p>
                  </a:txBody>
                  <a:tcPr marL="8026" marR="8026" marT="8026" marB="0" anchor="b"/>
                </a:tc>
                <a:tc>
                  <a:txBody>
                    <a:bodyPr/>
                    <a:lstStyle/>
                    <a:p>
                      <a:pPr algn="ctr" fontAlgn="b"/>
                      <a:r>
                        <a:rPr lang="en-US" sz="1600" u="sng" strike="noStrike">
                          <a:effectLst/>
                        </a:rPr>
                        <a:t>2019</a:t>
                      </a:r>
                      <a:endParaRPr lang="en-US" sz="1600" b="0" i="0" u="sng" strike="noStrike">
                        <a:effectLst/>
                        <a:latin typeface="Arial" panose="020B0604020202020204" pitchFamily="34" charset="0"/>
                      </a:endParaRPr>
                    </a:p>
                  </a:txBody>
                  <a:tcPr marL="8026" marR="8026" marT="8026" marB="0" anchor="b"/>
                </a:tc>
                <a:tc>
                  <a:txBody>
                    <a:bodyPr/>
                    <a:lstStyle/>
                    <a:p>
                      <a:pPr algn="ctr" fontAlgn="b"/>
                      <a:r>
                        <a:rPr lang="en-US" sz="1600" u="sng" strike="noStrike">
                          <a:effectLst/>
                        </a:rPr>
                        <a:t>2020</a:t>
                      </a:r>
                      <a:endParaRPr lang="en-US" sz="1600" b="0" i="0" u="sng" strike="noStrike">
                        <a:effectLst/>
                        <a:latin typeface="Arial" panose="020B0604020202020204" pitchFamily="34" charset="0"/>
                      </a:endParaRPr>
                    </a:p>
                  </a:txBody>
                  <a:tcPr marL="8026" marR="8026" marT="8026" marB="0" anchor="b"/>
                </a:tc>
                <a:tc>
                  <a:txBody>
                    <a:bodyPr/>
                    <a:lstStyle/>
                    <a:p>
                      <a:pPr algn="ctr" fontAlgn="b"/>
                      <a:r>
                        <a:rPr lang="en-US" sz="1600" u="sng" strike="noStrike">
                          <a:effectLst/>
                        </a:rPr>
                        <a:t> </a:t>
                      </a:r>
                      <a:endParaRPr lang="en-US" sz="1600" b="0" i="0" u="sng" strike="noStrike">
                        <a:effectLst/>
                        <a:latin typeface="Arial" panose="020B0604020202020204" pitchFamily="34" charset="0"/>
                      </a:endParaRPr>
                    </a:p>
                  </a:txBody>
                  <a:tcPr marL="8026" marR="8026" marT="8026" marB="0" anchor="b"/>
                </a:tc>
                <a:tc>
                  <a:txBody>
                    <a:bodyPr/>
                    <a:lstStyle/>
                    <a:p>
                      <a:pPr algn="ctr" fontAlgn="b"/>
                      <a:r>
                        <a:rPr lang="en-US" sz="1600" u="sng" strike="noStrike">
                          <a:effectLst/>
                        </a:rPr>
                        <a:t>Average</a:t>
                      </a:r>
                      <a:endParaRPr lang="en-US" sz="1600" b="0" i="0" u="sng" strike="noStrike">
                        <a:effectLst/>
                        <a:latin typeface="Arial" panose="020B0604020202020204" pitchFamily="34" charset="0"/>
                      </a:endParaRPr>
                    </a:p>
                  </a:txBody>
                  <a:tcPr marL="8026" marR="8026" marT="8026" marB="0" anchor="b"/>
                </a:tc>
                <a:extLst>
                  <a:ext uri="{0D108BD9-81ED-4DB2-BD59-A6C34878D82A}">
                    <a16:rowId xmlns:a16="http://schemas.microsoft.com/office/drawing/2014/main" val="3892516996"/>
                  </a:ext>
                </a:extLst>
              </a:tr>
              <a:tr h="381000">
                <a:tc>
                  <a:txBody>
                    <a:bodyPr/>
                    <a:lstStyle/>
                    <a:p>
                      <a:pPr algn="l" fontAlgn="b"/>
                      <a:r>
                        <a:rPr lang="en-US" sz="1600" u="none" strike="noStrike" dirty="0">
                          <a:effectLst/>
                        </a:rPr>
                        <a:t>Bluewater</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18.9</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a:effectLst/>
                        </a:rPr>
                        <a:t>19.7</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19.2</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17.9</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a:effectLst/>
                        </a:rPr>
                        <a:t>16.5</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16.5</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17.8</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 </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18.1</a:t>
                      </a:r>
                      <a:endParaRPr lang="en-US" sz="1600" b="0" i="0" u="none" strike="noStrike">
                        <a:effectLst/>
                        <a:latin typeface="Arial" panose="020B0604020202020204" pitchFamily="34" charset="0"/>
                      </a:endParaRPr>
                    </a:p>
                  </a:txBody>
                  <a:tcPr marL="8026" marR="8026" marT="8026" marB="0" anchor="b"/>
                </a:tc>
                <a:extLst>
                  <a:ext uri="{0D108BD9-81ED-4DB2-BD59-A6C34878D82A}">
                    <a16:rowId xmlns:a16="http://schemas.microsoft.com/office/drawing/2014/main" val="2180373884"/>
                  </a:ext>
                </a:extLst>
              </a:tr>
              <a:tr h="381000">
                <a:tc>
                  <a:txBody>
                    <a:bodyPr/>
                    <a:lstStyle/>
                    <a:p>
                      <a:pPr algn="l" fontAlgn="b"/>
                      <a:r>
                        <a:rPr lang="en-US" sz="1600" u="none" strike="noStrike">
                          <a:effectLst/>
                        </a:rPr>
                        <a:t>Wabana </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17.3</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19.9</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a:effectLst/>
                        </a:rPr>
                        <a:t>21.8</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19.3</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17.7</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20.4</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17.5</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 </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19.1</a:t>
                      </a:r>
                      <a:endParaRPr lang="en-US" sz="1600" b="0" i="0" u="none" strike="noStrike">
                        <a:effectLst/>
                        <a:latin typeface="Arial" panose="020B0604020202020204" pitchFamily="34" charset="0"/>
                      </a:endParaRPr>
                    </a:p>
                  </a:txBody>
                  <a:tcPr marL="8026" marR="8026" marT="8026" marB="0" anchor="b"/>
                </a:tc>
                <a:extLst>
                  <a:ext uri="{0D108BD9-81ED-4DB2-BD59-A6C34878D82A}">
                    <a16:rowId xmlns:a16="http://schemas.microsoft.com/office/drawing/2014/main" val="688227811"/>
                  </a:ext>
                </a:extLst>
              </a:tr>
              <a:tr h="381000">
                <a:tc>
                  <a:txBody>
                    <a:bodyPr/>
                    <a:lstStyle/>
                    <a:p>
                      <a:pPr algn="l" fontAlgn="b"/>
                      <a:r>
                        <a:rPr lang="en-US" sz="1600" u="none" strike="noStrike">
                          <a:effectLst/>
                        </a:rPr>
                        <a:t>Wakeman Bay</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15.7</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19.2</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17.7</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a:effectLst/>
                        </a:rPr>
                        <a:t>18.2</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18.7</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19.3</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18.0</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 </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18.1</a:t>
                      </a:r>
                      <a:endParaRPr lang="en-US" sz="1600" b="0" i="0" u="none" strike="noStrike">
                        <a:effectLst/>
                        <a:latin typeface="Arial" panose="020B0604020202020204" pitchFamily="34" charset="0"/>
                      </a:endParaRPr>
                    </a:p>
                  </a:txBody>
                  <a:tcPr marL="8026" marR="8026" marT="8026" marB="0" anchor="b"/>
                </a:tc>
                <a:extLst>
                  <a:ext uri="{0D108BD9-81ED-4DB2-BD59-A6C34878D82A}">
                    <a16:rowId xmlns:a16="http://schemas.microsoft.com/office/drawing/2014/main" val="3109072648"/>
                  </a:ext>
                </a:extLst>
              </a:tr>
              <a:tr h="381000">
                <a:tc>
                  <a:txBody>
                    <a:bodyPr/>
                    <a:lstStyle/>
                    <a:p>
                      <a:pPr algn="l" fontAlgn="b"/>
                      <a:r>
                        <a:rPr lang="en-US" sz="1600" u="none" strike="noStrike">
                          <a:effectLst/>
                        </a:rPr>
                        <a:t>Little Trout</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20.0</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22.2</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20.4</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19.6</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a:effectLst/>
                        </a:rPr>
                        <a:t>19.2</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18.4</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none</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 </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20.0</a:t>
                      </a:r>
                      <a:endParaRPr lang="en-US" sz="1600" b="0" i="0" u="none" strike="noStrike">
                        <a:effectLst/>
                        <a:latin typeface="Arial" panose="020B0604020202020204" pitchFamily="34" charset="0"/>
                      </a:endParaRPr>
                    </a:p>
                  </a:txBody>
                  <a:tcPr marL="8026" marR="8026" marT="8026" marB="0" anchor="b"/>
                </a:tc>
                <a:extLst>
                  <a:ext uri="{0D108BD9-81ED-4DB2-BD59-A6C34878D82A}">
                    <a16:rowId xmlns:a16="http://schemas.microsoft.com/office/drawing/2014/main" val="1850449667"/>
                  </a:ext>
                </a:extLst>
              </a:tr>
              <a:tr h="381000">
                <a:tc>
                  <a:txBody>
                    <a:bodyPr/>
                    <a:lstStyle/>
                    <a:p>
                      <a:pPr algn="l" fontAlgn="b"/>
                      <a:r>
                        <a:rPr lang="en-US" sz="1600" u="none" strike="noStrike">
                          <a:effectLst/>
                        </a:rPr>
                        <a:t>Little Wabana</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16.2</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20.4</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21.8</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20.4</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21.2</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a:effectLst/>
                        </a:rPr>
                        <a:t>26.7</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28.7</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 </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22.2</a:t>
                      </a:r>
                      <a:endParaRPr lang="en-US" sz="1600" b="0" i="0" u="none" strike="noStrike">
                        <a:effectLst/>
                        <a:latin typeface="Arial" panose="020B0604020202020204" pitchFamily="34" charset="0"/>
                      </a:endParaRPr>
                    </a:p>
                  </a:txBody>
                  <a:tcPr marL="8026" marR="8026" marT="8026" marB="0" anchor="b"/>
                </a:tc>
                <a:extLst>
                  <a:ext uri="{0D108BD9-81ED-4DB2-BD59-A6C34878D82A}">
                    <a16:rowId xmlns:a16="http://schemas.microsoft.com/office/drawing/2014/main" val="3352478507"/>
                  </a:ext>
                </a:extLst>
              </a:tr>
              <a:tr h="381000">
                <a:tc>
                  <a:txBody>
                    <a:bodyPr/>
                    <a:lstStyle/>
                    <a:p>
                      <a:pPr algn="l" fontAlgn="b"/>
                      <a:r>
                        <a:rPr lang="en-US" sz="1600" u="none" strike="noStrike">
                          <a:effectLst/>
                        </a:rPr>
                        <a:t>Trout</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16.4</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18.0</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17.2</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a:effectLst/>
                        </a:rPr>
                        <a:t>15.8</a:t>
                      </a:r>
                      <a:endParaRPr lang="en-US" sz="1600" b="0" i="0" u="none" strike="noStrike">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14.2</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17.0</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13.7</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 </a:t>
                      </a:r>
                      <a:endParaRPr lang="en-US" sz="1600" b="0" i="0" u="none" strike="noStrike" dirty="0">
                        <a:effectLst/>
                        <a:latin typeface="Arial" panose="020B0604020202020204" pitchFamily="34" charset="0"/>
                      </a:endParaRPr>
                    </a:p>
                  </a:txBody>
                  <a:tcPr marL="8026" marR="8026" marT="8026" marB="0" anchor="b"/>
                </a:tc>
                <a:tc>
                  <a:txBody>
                    <a:bodyPr/>
                    <a:lstStyle/>
                    <a:p>
                      <a:pPr algn="ctr" fontAlgn="b"/>
                      <a:r>
                        <a:rPr lang="en-US" sz="1600" u="none" strike="noStrike" dirty="0">
                          <a:effectLst/>
                        </a:rPr>
                        <a:t>16.1</a:t>
                      </a:r>
                      <a:endParaRPr lang="en-US" sz="1600" b="0" i="0" u="none" strike="noStrike" dirty="0">
                        <a:effectLst/>
                        <a:latin typeface="Arial" panose="020B0604020202020204" pitchFamily="34" charset="0"/>
                      </a:endParaRPr>
                    </a:p>
                  </a:txBody>
                  <a:tcPr marL="8026" marR="8026" marT="8026" marB="0" anchor="b"/>
                </a:tc>
                <a:extLst>
                  <a:ext uri="{0D108BD9-81ED-4DB2-BD59-A6C34878D82A}">
                    <a16:rowId xmlns:a16="http://schemas.microsoft.com/office/drawing/2014/main" val="280371506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Loons </a:t>
            </a:r>
            <a:endParaRPr lang="en-US" sz="3600" dirty="0"/>
          </a:p>
        </p:txBody>
      </p:sp>
      <p:sp>
        <p:nvSpPr>
          <p:cNvPr id="3" name="Content Placeholder 2"/>
          <p:cNvSpPr>
            <a:spLocks noGrp="1"/>
          </p:cNvSpPr>
          <p:nvPr>
            <p:ph idx="1"/>
          </p:nvPr>
        </p:nvSpPr>
        <p:spPr/>
        <p:txBody>
          <a:bodyPr/>
          <a:lstStyle/>
          <a:p>
            <a:r>
              <a:rPr lang="en-US" dirty="0"/>
              <a:t>Annual count completed July 17, 2021</a:t>
            </a:r>
          </a:p>
          <a:p>
            <a:r>
              <a:rPr lang="en-US" dirty="0"/>
              <a:t>Counters are:</a:t>
            </a:r>
          </a:p>
          <a:p>
            <a:pPr lvl="1"/>
            <a:r>
              <a:rPr lang="en-US" dirty="0"/>
              <a:t>Trout and Little Trout – Paul Oberg &amp; Jan Davis</a:t>
            </a:r>
          </a:p>
          <a:p>
            <a:pPr lvl="1"/>
            <a:r>
              <a:rPr lang="en-US" dirty="0"/>
              <a:t>Bluewater and Wakeman Bay - Bill Linder &amp; Steve Melin</a:t>
            </a:r>
          </a:p>
          <a:p>
            <a:pPr lvl="1"/>
            <a:r>
              <a:rPr lang="en-US" dirty="0"/>
              <a:t>Wabana - Ken and Barbara Zimmer</a:t>
            </a:r>
          </a:p>
          <a:p>
            <a:pPr lvl="1"/>
            <a:r>
              <a:rPr lang="en-US" dirty="0"/>
              <a:t>Little Wabana -  John &amp; Cheryl Adams</a:t>
            </a:r>
          </a:p>
          <a:p>
            <a:pPr lvl="1"/>
            <a:r>
              <a:rPr lang="en-US" dirty="0"/>
              <a:t>Doan -  Susan Hawkinson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0F463-CA94-4F3F-96DB-8610113A59DC}"/>
              </a:ext>
            </a:extLst>
          </p:cNvPr>
          <p:cNvSpPr>
            <a:spLocks noGrp="1"/>
          </p:cNvSpPr>
          <p:nvPr>
            <p:ph type="title"/>
          </p:nvPr>
        </p:nvSpPr>
        <p:spPr/>
        <p:txBody>
          <a:bodyPr>
            <a:normAutofit/>
          </a:bodyPr>
          <a:lstStyle/>
          <a:p>
            <a:r>
              <a:rPr lang="en-US" dirty="0"/>
              <a:t>Loon Counts Results</a:t>
            </a:r>
            <a:endParaRPr lang="en-US" sz="3200" dirty="0"/>
          </a:p>
        </p:txBody>
      </p:sp>
      <p:sp>
        <p:nvSpPr>
          <p:cNvPr id="3" name="Content Placeholder 2">
            <a:extLst>
              <a:ext uri="{FF2B5EF4-FFF2-40B4-BE49-F238E27FC236}">
                <a16:creationId xmlns:a16="http://schemas.microsoft.com/office/drawing/2014/main" id="{6B5508A2-5627-4260-95C5-1E3E6F673048}"/>
              </a:ext>
            </a:extLst>
          </p:cNvPr>
          <p:cNvSpPr>
            <a:spLocks noGrp="1"/>
          </p:cNvSpPr>
          <p:nvPr>
            <p:ph idx="1"/>
          </p:nvPr>
        </p:nvSpPr>
        <p:spPr>
          <a:xfrm>
            <a:off x="457200" y="1847088"/>
            <a:ext cx="8229600" cy="4706112"/>
          </a:xfrm>
        </p:spPr>
        <p:txBody>
          <a:bodyPr>
            <a:normAutofit fontScale="85000" lnSpcReduction="20000"/>
          </a:bodyPr>
          <a:lstStyle/>
          <a:p>
            <a:r>
              <a:rPr lang="en-US" dirty="0"/>
              <a:t>There were a total of 51 Loons counted on the chain with 40 adults (slightly up from 2019) and 11 chicks (way up from 2019).  </a:t>
            </a:r>
          </a:p>
          <a:p>
            <a:r>
              <a:rPr lang="en-US" dirty="0"/>
              <a:t>The mean number of loons counted from 2004 through 2021 is 62 birds.  The low number of 35 this year and high number of 94 in 2013.</a:t>
            </a:r>
          </a:p>
          <a:p>
            <a:pPr marL="0" indent="0">
              <a:buNone/>
            </a:pPr>
            <a:r>
              <a:rPr lang="en-US" dirty="0"/>
              <a:t>	</a:t>
            </a:r>
            <a:r>
              <a:rPr lang="en-US" i="1" u="sng" dirty="0"/>
              <a:t>Birds counted in 2021</a:t>
            </a:r>
          </a:p>
          <a:p>
            <a:pPr marL="0" indent="0">
              <a:buNone/>
            </a:pPr>
            <a:r>
              <a:rPr lang="en-US" dirty="0"/>
              <a:t>	Wabana   	 14 adults  	  1 chicks</a:t>
            </a:r>
          </a:p>
          <a:p>
            <a:pPr marL="0" indent="0">
              <a:buNone/>
            </a:pPr>
            <a:r>
              <a:rPr lang="en-US" dirty="0"/>
              <a:t>	Bluewater 	   1		  0</a:t>
            </a:r>
          </a:p>
          <a:p>
            <a:pPr marL="0" indent="0">
              <a:buNone/>
            </a:pPr>
            <a:r>
              <a:rPr lang="en-US" dirty="0"/>
              <a:t>	Trout	       	 15		</a:t>
            </a:r>
            <a:r>
              <a:rPr lang="en-US" sz="2200" dirty="0"/>
              <a:t>  </a:t>
            </a:r>
            <a:r>
              <a:rPr lang="en-US" sz="2200" b="1" dirty="0"/>
              <a:t>4</a:t>
            </a:r>
          </a:p>
          <a:p>
            <a:pPr marL="0" indent="0">
              <a:buNone/>
            </a:pPr>
            <a:r>
              <a:rPr lang="en-US" dirty="0"/>
              <a:t>	</a:t>
            </a:r>
            <a:r>
              <a:rPr lang="en-US" u="sng" dirty="0"/>
              <a:t>Little Trout </a:t>
            </a:r>
            <a:r>
              <a:rPr lang="en-US" dirty="0"/>
              <a:t>	</a:t>
            </a:r>
            <a:r>
              <a:rPr lang="en-US" u="sng" dirty="0"/>
              <a:t>  0</a:t>
            </a:r>
            <a:r>
              <a:rPr lang="en-US" dirty="0"/>
              <a:t>		</a:t>
            </a:r>
            <a:r>
              <a:rPr lang="en-US" u="sng" dirty="0"/>
              <a:t>  0</a:t>
            </a:r>
          </a:p>
          <a:p>
            <a:pPr marL="0" indent="0">
              <a:buNone/>
            </a:pPr>
            <a:r>
              <a:rPr lang="en-US" sz="900" dirty="0"/>
              <a:t>	</a:t>
            </a:r>
          </a:p>
          <a:p>
            <a:pPr marL="0" indent="0">
              <a:buNone/>
            </a:pPr>
            <a:r>
              <a:rPr lang="en-US" dirty="0"/>
              <a:t>	</a:t>
            </a:r>
            <a:r>
              <a:rPr lang="en-US" i="1" dirty="0"/>
              <a:t>Totals		30		  5</a:t>
            </a:r>
          </a:p>
          <a:p>
            <a:pPr marL="0" indent="0">
              <a:buNone/>
            </a:pPr>
            <a:r>
              <a:rPr lang="en-US" sz="1300" dirty="0"/>
              <a:t>	</a:t>
            </a:r>
          </a:p>
          <a:p>
            <a:pPr marL="0" indent="0">
              <a:buNone/>
            </a:pPr>
            <a:r>
              <a:rPr lang="en-US" dirty="0"/>
              <a:t>	Doan		  2		  0</a:t>
            </a:r>
          </a:p>
          <a:p>
            <a:pPr marL="0" indent="0">
              <a:buNone/>
            </a:pPr>
            <a:r>
              <a:rPr lang="en-US" dirty="0"/>
              <a:t>	Little Wabana	  2		  2 </a:t>
            </a:r>
          </a:p>
        </p:txBody>
      </p:sp>
    </p:spTree>
    <p:extLst>
      <p:ext uri="{BB962C8B-B14F-4D97-AF65-F5344CB8AC3E}">
        <p14:creationId xmlns:p14="http://schemas.microsoft.com/office/powerpoint/2010/main" val="1862887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75869-9B67-4C68-A13B-BC1D6FFE4D9F}"/>
              </a:ext>
            </a:extLst>
          </p:cNvPr>
          <p:cNvSpPr>
            <a:spLocks noGrp="1"/>
          </p:cNvSpPr>
          <p:nvPr>
            <p:ph type="title"/>
          </p:nvPr>
        </p:nvSpPr>
        <p:spPr/>
        <p:txBody>
          <a:bodyPr/>
          <a:lstStyle/>
          <a:p>
            <a:r>
              <a:rPr lang="en-US" dirty="0"/>
              <a:t>WCOLA Loon Count Yearly Totals</a:t>
            </a:r>
          </a:p>
        </p:txBody>
      </p:sp>
      <p:graphicFrame>
        <p:nvGraphicFramePr>
          <p:cNvPr id="3" name="Table 3">
            <a:extLst>
              <a:ext uri="{FF2B5EF4-FFF2-40B4-BE49-F238E27FC236}">
                <a16:creationId xmlns:a16="http://schemas.microsoft.com/office/drawing/2014/main" id="{4608524C-C890-4166-9C6C-A234D3C7C7D0}"/>
              </a:ext>
            </a:extLst>
          </p:cNvPr>
          <p:cNvGraphicFramePr>
            <a:graphicFrameLocks noGrp="1"/>
          </p:cNvGraphicFramePr>
          <p:nvPr>
            <p:extLst>
              <p:ext uri="{D42A27DB-BD31-4B8C-83A1-F6EECF244321}">
                <p14:modId xmlns:p14="http://schemas.microsoft.com/office/powerpoint/2010/main" val="2358541333"/>
              </p:ext>
            </p:extLst>
          </p:nvPr>
        </p:nvGraphicFramePr>
        <p:xfrm>
          <a:off x="228600" y="1219200"/>
          <a:ext cx="8229600" cy="4877307"/>
        </p:xfrm>
        <a:graphic>
          <a:graphicData uri="http://schemas.openxmlformats.org/drawingml/2006/table">
            <a:tbl>
              <a:tblPr firstRow="1" bandRow="1">
                <a:tableStyleId>{5C22544A-7EE6-4342-B048-85BDC9FD1C3A}</a:tableStyleId>
              </a:tblPr>
              <a:tblGrid>
                <a:gridCol w="1478588">
                  <a:extLst>
                    <a:ext uri="{9D8B030D-6E8A-4147-A177-3AD203B41FA5}">
                      <a16:colId xmlns:a16="http://schemas.microsoft.com/office/drawing/2014/main" val="74054583"/>
                    </a:ext>
                  </a:extLst>
                </a:gridCol>
                <a:gridCol w="822521">
                  <a:extLst>
                    <a:ext uri="{9D8B030D-6E8A-4147-A177-3AD203B41FA5}">
                      <a16:colId xmlns:a16="http://schemas.microsoft.com/office/drawing/2014/main" val="1495895780"/>
                    </a:ext>
                  </a:extLst>
                </a:gridCol>
                <a:gridCol w="816523">
                  <a:extLst>
                    <a:ext uri="{9D8B030D-6E8A-4147-A177-3AD203B41FA5}">
                      <a16:colId xmlns:a16="http://schemas.microsoft.com/office/drawing/2014/main" val="4146680008"/>
                    </a:ext>
                  </a:extLst>
                </a:gridCol>
                <a:gridCol w="890752">
                  <a:extLst>
                    <a:ext uri="{9D8B030D-6E8A-4147-A177-3AD203B41FA5}">
                      <a16:colId xmlns:a16="http://schemas.microsoft.com/office/drawing/2014/main" val="407595153"/>
                    </a:ext>
                  </a:extLst>
                </a:gridCol>
                <a:gridCol w="816523">
                  <a:extLst>
                    <a:ext uri="{9D8B030D-6E8A-4147-A177-3AD203B41FA5}">
                      <a16:colId xmlns:a16="http://schemas.microsoft.com/office/drawing/2014/main" val="305463466"/>
                    </a:ext>
                  </a:extLst>
                </a:gridCol>
                <a:gridCol w="816523">
                  <a:extLst>
                    <a:ext uri="{9D8B030D-6E8A-4147-A177-3AD203B41FA5}">
                      <a16:colId xmlns:a16="http://schemas.microsoft.com/office/drawing/2014/main" val="112818867"/>
                    </a:ext>
                  </a:extLst>
                </a:gridCol>
                <a:gridCol w="835569">
                  <a:extLst>
                    <a:ext uri="{9D8B030D-6E8A-4147-A177-3AD203B41FA5}">
                      <a16:colId xmlns:a16="http://schemas.microsoft.com/office/drawing/2014/main" val="4199490292"/>
                    </a:ext>
                  </a:extLst>
                </a:gridCol>
                <a:gridCol w="838200">
                  <a:extLst>
                    <a:ext uri="{9D8B030D-6E8A-4147-A177-3AD203B41FA5}">
                      <a16:colId xmlns:a16="http://schemas.microsoft.com/office/drawing/2014/main" val="2675641386"/>
                    </a:ext>
                  </a:extLst>
                </a:gridCol>
                <a:gridCol w="914401">
                  <a:extLst>
                    <a:ext uri="{9D8B030D-6E8A-4147-A177-3AD203B41FA5}">
                      <a16:colId xmlns:a16="http://schemas.microsoft.com/office/drawing/2014/main" val="4265462584"/>
                    </a:ext>
                  </a:extLst>
                </a:gridCol>
              </a:tblGrid>
              <a:tr h="638629">
                <a:tc>
                  <a:txBody>
                    <a:bodyPr/>
                    <a:lstStyle/>
                    <a:p>
                      <a:r>
                        <a:rPr lang="en-US" dirty="0"/>
                        <a:t>Year</a:t>
                      </a:r>
                    </a:p>
                  </a:txBody>
                  <a:tcPr/>
                </a:tc>
                <a:tc>
                  <a:txBody>
                    <a:bodyPr/>
                    <a:lstStyle/>
                    <a:p>
                      <a:pPr algn="ctr"/>
                      <a:r>
                        <a:rPr lang="en-US" dirty="0"/>
                        <a:t>2014</a:t>
                      </a:r>
                    </a:p>
                  </a:txBody>
                  <a:tcPr/>
                </a:tc>
                <a:tc>
                  <a:txBody>
                    <a:bodyPr/>
                    <a:lstStyle/>
                    <a:p>
                      <a:pPr algn="ctr"/>
                      <a:r>
                        <a:rPr lang="en-US" dirty="0"/>
                        <a:t>2015</a:t>
                      </a:r>
                    </a:p>
                  </a:txBody>
                  <a:tcPr/>
                </a:tc>
                <a:tc>
                  <a:txBody>
                    <a:bodyPr/>
                    <a:lstStyle/>
                    <a:p>
                      <a:pPr algn="ctr"/>
                      <a:r>
                        <a:rPr lang="en-US" dirty="0"/>
                        <a:t>2016</a:t>
                      </a:r>
                    </a:p>
                  </a:txBody>
                  <a:tcPr/>
                </a:tc>
                <a:tc>
                  <a:txBody>
                    <a:bodyPr/>
                    <a:lstStyle/>
                    <a:p>
                      <a:pPr algn="ctr"/>
                      <a:r>
                        <a:rPr lang="en-US" dirty="0"/>
                        <a:t>2017</a:t>
                      </a:r>
                    </a:p>
                  </a:txBody>
                  <a:tcPr/>
                </a:tc>
                <a:tc>
                  <a:txBody>
                    <a:bodyPr/>
                    <a:lstStyle/>
                    <a:p>
                      <a:pPr algn="ctr"/>
                      <a:r>
                        <a:rPr lang="en-US" dirty="0"/>
                        <a:t>2018</a:t>
                      </a:r>
                    </a:p>
                  </a:txBody>
                  <a:tcPr/>
                </a:tc>
                <a:tc>
                  <a:txBody>
                    <a:bodyPr/>
                    <a:lstStyle/>
                    <a:p>
                      <a:pPr algn="ctr"/>
                      <a:r>
                        <a:rPr lang="en-US" dirty="0"/>
                        <a:t>2019</a:t>
                      </a:r>
                    </a:p>
                  </a:txBody>
                  <a:tcPr/>
                </a:tc>
                <a:tc>
                  <a:txBody>
                    <a:bodyPr/>
                    <a:lstStyle/>
                    <a:p>
                      <a:pPr algn="ctr"/>
                      <a:r>
                        <a:rPr lang="en-US" dirty="0"/>
                        <a:t>2020</a:t>
                      </a:r>
                    </a:p>
                  </a:txBody>
                  <a:tcPr/>
                </a:tc>
                <a:tc>
                  <a:txBody>
                    <a:bodyPr/>
                    <a:lstStyle/>
                    <a:p>
                      <a:pPr algn="ctr"/>
                      <a:r>
                        <a:rPr lang="en-US" dirty="0"/>
                        <a:t>2021</a:t>
                      </a:r>
                    </a:p>
                  </a:txBody>
                  <a:tcPr/>
                </a:tc>
                <a:extLst>
                  <a:ext uri="{0D108BD9-81ED-4DB2-BD59-A6C34878D82A}">
                    <a16:rowId xmlns:a16="http://schemas.microsoft.com/office/drawing/2014/main" val="1057170649"/>
                  </a:ext>
                </a:extLst>
              </a:tr>
              <a:tr h="405453">
                <a:tc>
                  <a:txBody>
                    <a:bodyPr/>
                    <a:lstStyle/>
                    <a:p>
                      <a:r>
                        <a:rPr lang="en-US" b="1" u="sng" dirty="0"/>
                        <a:t>Lake</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756387"/>
                  </a:ext>
                </a:extLst>
              </a:tr>
              <a:tr h="638629">
                <a:tc>
                  <a:txBody>
                    <a:bodyPr/>
                    <a:lstStyle/>
                    <a:p>
                      <a:r>
                        <a:rPr lang="en-US" dirty="0"/>
                        <a:t>Bluewater</a:t>
                      </a:r>
                    </a:p>
                  </a:txBody>
                  <a:tcPr/>
                </a:tc>
                <a:tc>
                  <a:txBody>
                    <a:bodyPr/>
                    <a:lstStyle/>
                    <a:p>
                      <a:pPr algn="ctr"/>
                      <a:r>
                        <a:rPr lang="en-US" dirty="0"/>
                        <a:t>6/2</a:t>
                      </a:r>
                    </a:p>
                  </a:txBody>
                  <a:tcPr/>
                </a:tc>
                <a:tc>
                  <a:txBody>
                    <a:bodyPr/>
                    <a:lstStyle/>
                    <a:p>
                      <a:pPr algn="ctr"/>
                      <a:r>
                        <a:rPr lang="en-US" dirty="0"/>
                        <a:t>7/0</a:t>
                      </a:r>
                    </a:p>
                  </a:txBody>
                  <a:tcPr/>
                </a:tc>
                <a:tc>
                  <a:txBody>
                    <a:bodyPr/>
                    <a:lstStyle/>
                    <a:p>
                      <a:pPr algn="ctr"/>
                      <a:r>
                        <a:rPr lang="en-US" dirty="0"/>
                        <a:t>4/1</a:t>
                      </a:r>
                    </a:p>
                  </a:txBody>
                  <a:tcPr/>
                </a:tc>
                <a:tc>
                  <a:txBody>
                    <a:bodyPr/>
                    <a:lstStyle/>
                    <a:p>
                      <a:pPr algn="ctr"/>
                      <a:r>
                        <a:rPr lang="en-US" dirty="0"/>
                        <a:t>4/2</a:t>
                      </a:r>
                    </a:p>
                  </a:txBody>
                  <a:tcPr/>
                </a:tc>
                <a:tc>
                  <a:txBody>
                    <a:bodyPr/>
                    <a:lstStyle/>
                    <a:p>
                      <a:pPr algn="ctr"/>
                      <a:r>
                        <a:rPr lang="en-US" dirty="0"/>
                        <a:t>4/3</a:t>
                      </a:r>
                    </a:p>
                  </a:txBody>
                  <a:tcPr/>
                </a:tc>
                <a:tc>
                  <a:txBody>
                    <a:bodyPr/>
                    <a:lstStyle/>
                    <a:p>
                      <a:pPr algn="ctr"/>
                      <a:r>
                        <a:rPr lang="en-US" dirty="0"/>
                        <a:t>5/0</a:t>
                      </a:r>
                    </a:p>
                  </a:txBody>
                  <a:tcPr/>
                </a:tc>
                <a:tc>
                  <a:txBody>
                    <a:bodyPr/>
                    <a:lstStyle/>
                    <a:p>
                      <a:pPr algn="ctr"/>
                      <a:r>
                        <a:rPr lang="en-US" dirty="0"/>
                        <a:t>4/1</a:t>
                      </a:r>
                    </a:p>
                  </a:txBody>
                  <a:tcPr/>
                </a:tc>
                <a:tc>
                  <a:txBody>
                    <a:bodyPr/>
                    <a:lstStyle/>
                    <a:p>
                      <a:pPr algn="ctr"/>
                      <a:r>
                        <a:rPr lang="en-US" dirty="0"/>
                        <a:t>1/0</a:t>
                      </a:r>
                    </a:p>
                  </a:txBody>
                  <a:tcPr/>
                </a:tc>
                <a:extLst>
                  <a:ext uri="{0D108BD9-81ED-4DB2-BD59-A6C34878D82A}">
                    <a16:rowId xmlns:a16="http://schemas.microsoft.com/office/drawing/2014/main" val="3801037862"/>
                  </a:ext>
                </a:extLst>
              </a:tr>
              <a:tr h="638629">
                <a:tc>
                  <a:txBody>
                    <a:bodyPr/>
                    <a:lstStyle/>
                    <a:p>
                      <a:r>
                        <a:rPr lang="en-US" dirty="0"/>
                        <a:t>Wabana</a:t>
                      </a:r>
                    </a:p>
                  </a:txBody>
                  <a:tcPr/>
                </a:tc>
                <a:tc>
                  <a:txBody>
                    <a:bodyPr/>
                    <a:lstStyle/>
                    <a:p>
                      <a:pPr algn="ctr"/>
                      <a:r>
                        <a:rPr lang="en-US" dirty="0"/>
                        <a:t>22/3</a:t>
                      </a:r>
                    </a:p>
                  </a:txBody>
                  <a:tcPr/>
                </a:tc>
                <a:tc>
                  <a:txBody>
                    <a:bodyPr/>
                    <a:lstStyle/>
                    <a:p>
                      <a:pPr algn="ctr"/>
                      <a:r>
                        <a:rPr lang="en-US" dirty="0"/>
                        <a:t>21/3</a:t>
                      </a:r>
                    </a:p>
                  </a:txBody>
                  <a:tcPr/>
                </a:tc>
                <a:tc>
                  <a:txBody>
                    <a:bodyPr/>
                    <a:lstStyle/>
                    <a:p>
                      <a:pPr algn="ctr"/>
                      <a:r>
                        <a:rPr lang="en-US" dirty="0"/>
                        <a:t>30/3</a:t>
                      </a:r>
                    </a:p>
                  </a:txBody>
                  <a:tcPr/>
                </a:tc>
                <a:tc>
                  <a:txBody>
                    <a:bodyPr/>
                    <a:lstStyle/>
                    <a:p>
                      <a:pPr algn="ctr"/>
                      <a:r>
                        <a:rPr lang="en-US" dirty="0"/>
                        <a:t>16/5</a:t>
                      </a:r>
                    </a:p>
                  </a:txBody>
                  <a:tcPr/>
                </a:tc>
                <a:tc>
                  <a:txBody>
                    <a:bodyPr/>
                    <a:lstStyle/>
                    <a:p>
                      <a:pPr algn="ctr"/>
                      <a:r>
                        <a:rPr lang="en-US" dirty="0"/>
                        <a:t>35/8</a:t>
                      </a:r>
                    </a:p>
                  </a:txBody>
                  <a:tcPr/>
                </a:tc>
                <a:tc>
                  <a:txBody>
                    <a:bodyPr/>
                    <a:lstStyle/>
                    <a:p>
                      <a:pPr algn="ctr"/>
                      <a:r>
                        <a:rPr lang="en-US" dirty="0"/>
                        <a:t>19/1</a:t>
                      </a:r>
                    </a:p>
                  </a:txBody>
                  <a:tcPr/>
                </a:tc>
                <a:tc>
                  <a:txBody>
                    <a:bodyPr/>
                    <a:lstStyle/>
                    <a:p>
                      <a:pPr algn="ctr"/>
                      <a:r>
                        <a:rPr lang="en-US" dirty="0"/>
                        <a:t>14/3</a:t>
                      </a:r>
                    </a:p>
                  </a:txBody>
                  <a:tcPr/>
                </a:tc>
                <a:tc>
                  <a:txBody>
                    <a:bodyPr/>
                    <a:lstStyle/>
                    <a:p>
                      <a:pPr algn="ctr"/>
                      <a:r>
                        <a:rPr lang="en-US" dirty="0"/>
                        <a:t>14/1</a:t>
                      </a:r>
                    </a:p>
                  </a:txBody>
                  <a:tcPr/>
                </a:tc>
                <a:extLst>
                  <a:ext uri="{0D108BD9-81ED-4DB2-BD59-A6C34878D82A}">
                    <a16:rowId xmlns:a16="http://schemas.microsoft.com/office/drawing/2014/main" val="2435216745"/>
                  </a:ext>
                </a:extLst>
              </a:tr>
              <a:tr h="638629">
                <a:tc>
                  <a:txBody>
                    <a:bodyPr/>
                    <a:lstStyle/>
                    <a:p>
                      <a:r>
                        <a:rPr lang="en-US" dirty="0"/>
                        <a:t>Trout</a:t>
                      </a:r>
                    </a:p>
                  </a:txBody>
                  <a:tcPr/>
                </a:tc>
                <a:tc>
                  <a:txBody>
                    <a:bodyPr/>
                    <a:lstStyle/>
                    <a:p>
                      <a:pPr algn="ctr"/>
                      <a:r>
                        <a:rPr lang="en-US" dirty="0"/>
                        <a:t>40/2</a:t>
                      </a:r>
                    </a:p>
                  </a:txBody>
                  <a:tcPr/>
                </a:tc>
                <a:tc>
                  <a:txBody>
                    <a:bodyPr/>
                    <a:lstStyle/>
                    <a:p>
                      <a:pPr algn="ctr"/>
                      <a:r>
                        <a:rPr lang="en-US" dirty="0"/>
                        <a:t>39/0</a:t>
                      </a:r>
                    </a:p>
                  </a:txBody>
                  <a:tcPr/>
                </a:tc>
                <a:tc>
                  <a:txBody>
                    <a:bodyPr/>
                    <a:lstStyle/>
                    <a:p>
                      <a:pPr algn="ctr"/>
                      <a:r>
                        <a:rPr lang="en-US" dirty="0"/>
                        <a:t>36/0</a:t>
                      </a:r>
                    </a:p>
                  </a:txBody>
                  <a:tcPr/>
                </a:tc>
                <a:tc>
                  <a:txBody>
                    <a:bodyPr/>
                    <a:lstStyle/>
                    <a:p>
                      <a:pPr algn="ctr"/>
                      <a:r>
                        <a:rPr lang="en-US" dirty="0"/>
                        <a:t>14/1</a:t>
                      </a:r>
                    </a:p>
                  </a:txBody>
                  <a:tcPr/>
                </a:tc>
                <a:tc>
                  <a:txBody>
                    <a:bodyPr/>
                    <a:lstStyle/>
                    <a:p>
                      <a:pPr algn="ctr"/>
                      <a:r>
                        <a:rPr lang="en-US" dirty="0"/>
                        <a:t>19/0</a:t>
                      </a:r>
                    </a:p>
                  </a:txBody>
                  <a:tcPr/>
                </a:tc>
                <a:tc>
                  <a:txBody>
                    <a:bodyPr/>
                    <a:lstStyle/>
                    <a:p>
                      <a:pPr algn="ctr"/>
                      <a:r>
                        <a:rPr lang="en-US" dirty="0"/>
                        <a:t>10/0</a:t>
                      </a:r>
                    </a:p>
                  </a:txBody>
                  <a:tcPr/>
                </a:tc>
                <a:tc>
                  <a:txBody>
                    <a:bodyPr/>
                    <a:lstStyle/>
                    <a:p>
                      <a:pPr algn="ctr"/>
                      <a:r>
                        <a:rPr lang="en-US" dirty="0"/>
                        <a:t>21/7</a:t>
                      </a:r>
                    </a:p>
                  </a:txBody>
                  <a:tcPr/>
                </a:tc>
                <a:tc>
                  <a:txBody>
                    <a:bodyPr/>
                    <a:lstStyle/>
                    <a:p>
                      <a:pPr algn="ctr"/>
                      <a:r>
                        <a:rPr lang="en-US" dirty="0"/>
                        <a:t>15/4</a:t>
                      </a:r>
                    </a:p>
                  </a:txBody>
                  <a:tcPr/>
                </a:tc>
                <a:extLst>
                  <a:ext uri="{0D108BD9-81ED-4DB2-BD59-A6C34878D82A}">
                    <a16:rowId xmlns:a16="http://schemas.microsoft.com/office/drawing/2014/main" val="743387116"/>
                  </a:ext>
                </a:extLst>
              </a:tr>
              <a:tr h="638629">
                <a:tc>
                  <a:txBody>
                    <a:bodyPr/>
                    <a:lstStyle/>
                    <a:p>
                      <a:r>
                        <a:rPr lang="en-US" dirty="0"/>
                        <a:t>Little Trout</a:t>
                      </a:r>
                    </a:p>
                  </a:txBody>
                  <a:tcPr/>
                </a:tc>
                <a:tc>
                  <a:txBody>
                    <a:bodyPr/>
                    <a:lstStyle/>
                    <a:p>
                      <a:pPr algn="ctr"/>
                      <a:r>
                        <a:rPr lang="en-US" dirty="0"/>
                        <a:t>1/0</a:t>
                      </a:r>
                    </a:p>
                  </a:txBody>
                  <a:tcPr/>
                </a:tc>
                <a:tc>
                  <a:txBody>
                    <a:bodyPr/>
                    <a:lstStyle/>
                    <a:p>
                      <a:pPr algn="ctr"/>
                      <a:r>
                        <a:rPr lang="en-US" dirty="0"/>
                        <a:t>2/2</a:t>
                      </a:r>
                    </a:p>
                  </a:txBody>
                  <a:tcPr/>
                </a:tc>
                <a:tc>
                  <a:txBody>
                    <a:bodyPr/>
                    <a:lstStyle/>
                    <a:p>
                      <a:pPr algn="ctr"/>
                      <a:r>
                        <a:rPr lang="en-US" dirty="0"/>
                        <a:t>2/1</a:t>
                      </a:r>
                    </a:p>
                  </a:txBody>
                  <a:tcPr/>
                </a:tc>
                <a:tc>
                  <a:txBody>
                    <a:bodyPr/>
                    <a:lstStyle/>
                    <a:p>
                      <a:pPr algn="ctr"/>
                      <a:r>
                        <a:rPr lang="en-US" dirty="0"/>
                        <a:t>2/1</a:t>
                      </a:r>
                    </a:p>
                  </a:txBody>
                  <a:tcPr/>
                </a:tc>
                <a:tc>
                  <a:txBody>
                    <a:bodyPr/>
                    <a:lstStyle/>
                    <a:p>
                      <a:pPr algn="ctr"/>
                      <a:r>
                        <a:rPr lang="en-US" dirty="0"/>
                        <a:t>2/1</a:t>
                      </a:r>
                    </a:p>
                  </a:txBody>
                  <a:tcPr/>
                </a:tc>
                <a:tc>
                  <a:txBody>
                    <a:bodyPr/>
                    <a:lstStyle/>
                    <a:p>
                      <a:pPr algn="ctr"/>
                      <a:r>
                        <a:rPr lang="en-US" dirty="0"/>
                        <a:t>1/0</a:t>
                      </a:r>
                    </a:p>
                  </a:txBody>
                  <a:tcPr/>
                </a:tc>
                <a:tc>
                  <a:txBody>
                    <a:bodyPr/>
                    <a:lstStyle/>
                    <a:p>
                      <a:pPr algn="ctr"/>
                      <a:r>
                        <a:rPr lang="en-US" dirty="0"/>
                        <a:t>1/0</a:t>
                      </a:r>
                    </a:p>
                  </a:txBody>
                  <a:tcPr/>
                </a:tc>
                <a:tc>
                  <a:txBody>
                    <a:bodyPr/>
                    <a:lstStyle/>
                    <a:p>
                      <a:pPr algn="ctr"/>
                      <a:r>
                        <a:rPr lang="en-US" dirty="0"/>
                        <a:t>0/0</a:t>
                      </a:r>
                    </a:p>
                  </a:txBody>
                  <a:tcPr/>
                </a:tc>
                <a:extLst>
                  <a:ext uri="{0D108BD9-81ED-4DB2-BD59-A6C34878D82A}">
                    <a16:rowId xmlns:a16="http://schemas.microsoft.com/office/drawing/2014/main" val="1322315934"/>
                  </a:ext>
                </a:extLst>
              </a:tr>
              <a:tr h="638629">
                <a:tc>
                  <a:txBody>
                    <a:bodyPr/>
                    <a:lstStyle/>
                    <a:p>
                      <a:r>
                        <a:rPr lang="en-US" dirty="0"/>
                        <a:t>Little</a:t>
                      </a:r>
                    </a:p>
                    <a:p>
                      <a:r>
                        <a:rPr lang="en-US" dirty="0"/>
                        <a:t>Wabana</a:t>
                      </a:r>
                    </a:p>
                  </a:txBody>
                  <a:tcPr/>
                </a:tc>
                <a:tc>
                  <a:txBody>
                    <a:bodyPr/>
                    <a:lstStyle/>
                    <a:p>
                      <a:pPr algn="ctr"/>
                      <a:endParaRPr lang="en-US" dirty="0"/>
                    </a:p>
                  </a:txBody>
                  <a:tcPr/>
                </a:tc>
                <a:tc>
                  <a:txBody>
                    <a:bodyPr/>
                    <a:lstStyle/>
                    <a:p>
                      <a:pPr algn="ctr"/>
                      <a:r>
                        <a:rPr lang="en-US" dirty="0"/>
                        <a:t>2/1</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2/0</a:t>
                      </a:r>
                    </a:p>
                  </a:txBody>
                  <a:tcPr/>
                </a:tc>
                <a:tc>
                  <a:txBody>
                    <a:bodyPr/>
                    <a:lstStyle/>
                    <a:p>
                      <a:pPr algn="ctr"/>
                      <a:r>
                        <a:rPr lang="en-US" dirty="0"/>
                        <a:t>2/0</a:t>
                      </a:r>
                    </a:p>
                  </a:txBody>
                  <a:tcPr/>
                </a:tc>
                <a:tc>
                  <a:txBody>
                    <a:bodyPr/>
                    <a:lstStyle/>
                    <a:p>
                      <a:pPr algn="ctr"/>
                      <a:r>
                        <a:rPr lang="en-US" dirty="0"/>
                        <a:t>2/2</a:t>
                      </a:r>
                    </a:p>
                  </a:txBody>
                  <a:tcPr/>
                </a:tc>
                <a:extLst>
                  <a:ext uri="{0D108BD9-81ED-4DB2-BD59-A6C34878D82A}">
                    <a16:rowId xmlns:a16="http://schemas.microsoft.com/office/drawing/2014/main" val="761270033"/>
                  </a:ext>
                </a:extLst>
              </a:tr>
              <a:tr h="638629">
                <a:tc>
                  <a:txBody>
                    <a:bodyPr/>
                    <a:lstStyle/>
                    <a:p>
                      <a:r>
                        <a:rPr lang="en-US" dirty="0"/>
                        <a:t>Doan</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r>
                        <a:rPr lang="en-US"/>
                        <a:t>2/0</a:t>
                      </a:r>
                      <a:endParaRPr lang="en-US" dirty="0"/>
                    </a:p>
                  </a:txBody>
                  <a:tcPr/>
                </a:tc>
                <a:extLst>
                  <a:ext uri="{0D108BD9-81ED-4DB2-BD59-A6C34878D82A}">
                    <a16:rowId xmlns:a16="http://schemas.microsoft.com/office/drawing/2014/main" val="4166241251"/>
                  </a:ext>
                </a:extLst>
              </a:tr>
            </a:tbl>
          </a:graphicData>
        </a:graphic>
      </p:graphicFrame>
      <p:graphicFrame>
        <p:nvGraphicFramePr>
          <p:cNvPr id="4" name="Table 4">
            <a:extLst>
              <a:ext uri="{FF2B5EF4-FFF2-40B4-BE49-F238E27FC236}">
                <a16:creationId xmlns:a16="http://schemas.microsoft.com/office/drawing/2014/main" id="{50EC6EE8-60CC-43AE-B38E-3C680DCD0470}"/>
              </a:ext>
            </a:extLst>
          </p:cNvPr>
          <p:cNvGraphicFramePr>
            <a:graphicFrameLocks noGrp="1"/>
          </p:cNvGraphicFramePr>
          <p:nvPr>
            <p:extLst>
              <p:ext uri="{D42A27DB-BD31-4B8C-83A1-F6EECF244321}">
                <p14:modId xmlns:p14="http://schemas.microsoft.com/office/powerpoint/2010/main" val="1984083183"/>
              </p:ext>
            </p:extLst>
          </p:nvPr>
        </p:nvGraphicFramePr>
        <p:xfrm>
          <a:off x="246404" y="6248907"/>
          <a:ext cx="8229600" cy="370840"/>
        </p:xfrm>
        <a:graphic>
          <a:graphicData uri="http://schemas.openxmlformats.org/drawingml/2006/table">
            <a:tbl>
              <a:tblPr firstRow="1" bandRow="1">
                <a:tableStyleId>{5C22544A-7EE6-4342-B048-85BDC9FD1C3A}</a:tableStyleId>
              </a:tblPr>
              <a:tblGrid>
                <a:gridCol w="1429996">
                  <a:extLst>
                    <a:ext uri="{9D8B030D-6E8A-4147-A177-3AD203B41FA5}">
                      <a16:colId xmlns:a16="http://schemas.microsoft.com/office/drawing/2014/main" val="1464355576"/>
                    </a:ext>
                  </a:extLst>
                </a:gridCol>
                <a:gridCol w="838200">
                  <a:extLst>
                    <a:ext uri="{9D8B030D-6E8A-4147-A177-3AD203B41FA5}">
                      <a16:colId xmlns:a16="http://schemas.microsoft.com/office/drawing/2014/main" val="234904367"/>
                    </a:ext>
                  </a:extLst>
                </a:gridCol>
                <a:gridCol w="838200">
                  <a:extLst>
                    <a:ext uri="{9D8B030D-6E8A-4147-A177-3AD203B41FA5}">
                      <a16:colId xmlns:a16="http://schemas.microsoft.com/office/drawing/2014/main" val="248087803"/>
                    </a:ext>
                  </a:extLst>
                </a:gridCol>
                <a:gridCol w="914400">
                  <a:extLst>
                    <a:ext uri="{9D8B030D-6E8A-4147-A177-3AD203B41FA5}">
                      <a16:colId xmlns:a16="http://schemas.microsoft.com/office/drawing/2014/main" val="3259766656"/>
                    </a:ext>
                  </a:extLst>
                </a:gridCol>
                <a:gridCol w="762000">
                  <a:extLst>
                    <a:ext uri="{9D8B030D-6E8A-4147-A177-3AD203B41FA5}">
                      <a16:colId xmlns:a16="http://schemas.microsoft.com/office/drawing/2014/main" val="3434692781"/>
                    </a:ext>
                  </a:extLst>
                </a:gridCol>
                <a:gridCol w="838200">
                  <a:extLst>
                    <a:ext uri="{9D8B030D-6E8A-4147-A177-3AD203B41FA5}">
                      <a16:colId xmlns:a16="http://schemas.microsoft.com/office/drawing/2014/main" val="308547326"/>
                    </a:ext>
                  </a:extLst>
                </a:gridCol>
                <a:gridCol w="838200">
                  <a:extLst>
                    <a:ext uri="{9D8B030D-6E8A-4147-A177-3AD203B41FA5}">
                      <a16:colId xmlns:a16="http://schemas.microsoft.com/office/drawing/2014/main" val="582174084"/>
                    </a:ext>
                  </a:extLst>
                </a:gridCol>
                <a:gridCol w="856004">
                  <a:extLst>
                    <a:ext uri="{9D8B030D-6E8A-4147-A177-3AD203B41FA5}">
                      <a16:colId xmlns:a16="http://schemas.microsoft.com/office/drawing/2014/main" val="1787392816"/>
                    </a:ext>
                  </a:extLst>
                </a:gridCol>
                <a:gridCol w="914400">
                  <a:extLst>
                    <a:ext uri="{9D8B030D-6E8A-4147-A177-3AD203B41FA5}">
                      <a16:colId xmlns:a16="http://schemas.microsoft.com/office/drawing/2014/main" val="3656876203"/>
                    </a:ext>
                  </a:extLst>
                </a:gridCol>
              </a:tblGrid>
              <a:tr h="370840">
                <a:tc>
                  <a:txBody>
                    <a:bodyPr/>
                    <a:lstStyle/>
                    <a:p>
                      <a:r>
                        <a:rPr lang="en-US" dirty="0"/>
                        <a:t>TOTALS</a:t>
                      </a:r>
                    </a:p>
                  </a:txBody>
                  <a:tcPr/>
                </a:tc>
                <a:tc>
                  <a:txBody>
                    <a:bodyPr/>
                    <a:lstStyle/>
                    <a:p>
                      <a:pPr algn="ctr"/>
                      <a:r>
                        <a:rPr lang="en-US" dirty="0"/>
                        <a:t>69/7</a:t>
                      </a:r>
                    </a:p>
                  </a:txBody>
                  <a:tcPr/>
                </a:tc>
                <a:tc>
                  <a:txBody>
                    <a:bodyPr/>
                    <a:lstStyle/>
                    <a:p>
                      <a:pPr algn="ctr"/>
                      <a:r>
                        <a:rPr lang="en-US" dirty="0"/>
                        <a:t>71/6</a:t>
                      </a:r>
                    </a:p>
                  </a:txBody>
                  <a:tcPr/>
                </a:tc>
                <a:tc>
                  <a:txBody>
                    <a:bodyPr/>
                    <a:lstStyle/>
                    <a:p>
                      <a:pPr algn="ctr"/>
                      <a:r>
                        <a:rPr lang="en-US" dirty="0"/>
                        <a:t>72/5</a:t>
                      </a:r>
                    </a:p>
                  </a:txBody>
                  <a:tcPr/>
                </a:tc>
                <a:tc>
                  <a:txBody>
                    <a:bodyPr/>
                    <a:lstStyle/>
                    <a:p>
                      <a:pPr algn="ctr"/>
                      <a:r>
                        <a:rPr lang="en-US" dirty="0"/>
                        <a:t>36/9</a:t>
                      </a:r>
                    </a:p>
                  </a:txBody>
                  <a:tcPr/>
                </a:tc>
                <a:tc>
                  <a:txBody>
                    <a:bodyPr/>
                    <a:lstStyle/>
                    <a:p>
                      <a:pPr algn="ctr"/>
                      <a:r>
                        <a:rPr lang="en-US" dirty="0"/>
                        <a:t>60/12</a:t>
                      </a:r>
                    </a:p>
                  </a:txBody>
                  <a:tcPr/>
                </a:tc>
                <a:tc>
                  <a:txBody>
                    <a:bodyPr/>
                    <a:lstStyle/>
                    <a:p>
                      <a:pPr algn="ctr"/>
                      <a:r>
                        <a:rPr lang="en-US" dirty="0"/>
                        <a:t>35/1</a:t>
                      </a:r>
                    </a:p>
                  </a:txBody>
                  <a:tcPr/>
                </a:tc>
                <a:tc>
                  <a:txBody>
                    <a:bodyPr/>
                    <a:lstStyle/>
                    <a:p>
                      <a:pPr algn="ctr"/>
                      <a:r>
                        <a:rPr lang="en-US" dirty="0"/>
                        <a:t>40/11</a:t>
                      </a:r>
                    </a:p>
                  </a:txBody>
                  <a:tcPr/>
                </a:tc>
                <a:tc>
                  <a:txBody>
                    <a:bodyPr/>
                    <a:lstStyle/>
                    <a:p>
                      <a:r>
                        <a:rPr lang="en-US" dirty="0"/>
                        <a:t>30/5</a:t>
                      </a:r>
                    </a:p>
                  </a:txBody>
                  <a:tcPr/>
                </a:tc>
                <a:extLst>
                  <a:ext uri="{0D108BD9-81ED-4DB2-BD59-A6C34878D82A}">
                    <a16:rowId xmlns:a16="http://schemas.microsoft.com/office/drawing/2014/main" val="3675265312"/>
                  </a:ext>
                </a:extLst>
              </a:tr>
            </a:tbl>
          </a:graphicData>
        </a:graphic>
      </p:graphicFrame>
    </p:spTree>
    <p:extLst>
      <p:ext uri="{BB962C8B-B14F-4D97-AF65-F5344CB8AC3E}">
        <p14:creationId xmlns:p14="http://schemas.microsoft.com/office/powerpoint/2010/main" val="206457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39EC-29F8-4D2D-B481-147E8CC12CC4}"/>
              </a:ext>
            </a:extLst>
          </p:cNvPr>
          <p:cNvSpPr>
            <a:spLocks noGrp="1"/>
          </p:cNvSpPr>
          <p:nvPr>
            <p:ph type="title"/>
          </p:nvPr>
        </p:nvSpPr>
        <p:spPr/>
        <p:txBody>
          <a:bodyPr>
            <a:normAutofit/>
          </a:bodyPr>
          <a:lstStyle/>
          <a:p>
            <a:r>
              <a:rPr lang="en-US" dirty="0"/>
              <a:t>Historical Committee </a:t>
            </a:r>
            <a:endParaRPr lang="en-US" sz="1900" dirty="0"/>
          </a:p>
        </p:txBody>
      </p:sp>
      <p:sp>
        <p:nvSpPr>
          <p:cNvPr id="5" name="TextBox 4">
            <a:extLst>
              <a:ext uri="{FF2B5EF4-FFF2-40B4-BE49-F238E27FC236}">
                <a16:creationId xmlns:a16="http://schemas.microsoft.com/office/drawing/2014/main" id="{73D9A080-67E1-424A-84A1-6EBE458773F9}"/>
              </a:ext>
            </a:extLst>
          </p:cNvPr>
          <p:cNvSpPr txBox="1"/>
          <p:nvPr/>
        </p:nvSpPr>
        <p:spPr>
          <a:xfrm>
            <a:off x="609600" y="1600200"/>
            <a:ext cx="7239000" cy="4348113"/>
          </a:xfrm>
          <a:prstGeom prst="rect">
            <a:avLst/>
          </a:prstGeom>
          <a:noFill/>
        </p:spPr>
        <p:txBody>
          <a:bodyPr wrap="square">
            <a:spAutoFit/>
          </a:bodyPr>
          <a:lstStyle/>
          <a:p>
            <a:pPr marL="342900" indent="-342900">
              <a:lnSpc>
                <a:spcPct val="150000"/>
              </a:lnSpc>
              <a:spcAft>
                <a:spcPts val="600"/>
              </a:spcAft>
              <a:buClr>
                <a:srgbClr val="92D050"/>
              </a:buClr>
              <a:buFont typeface="Arial" panose="020B0604020202020204" pitchFamily="34" charset="0"/>
              <a:buChar char="•"/>
            </a:pPr>
            <a:r>
              <a:rPr lang="en-US" sz="2400" dirty="0">
                <a:latin typeface="Arial" panose="020B0604020202020204" pitchFamily="34" charset="0"/>
                <a:cs typeface="Arial" panose="020B0604020202020204" pitchFamily="34" charset="0"/>
              </a:rPr>
              <a:t>Roger Lindner has retired</a:t>
            </a:r>
          </a:p>
          <a:p>
            <a:pPr marL="342900" indent="-342900">
              <a:lnSpc>
                <a:spcPct val="150000"/>
              </a:lnSpc>
              <a:spcAft>
                <a:spcPts val="600"/>
              </a:spcAft>
              <a:buClr>
                <a:srgbClr val="92D050"/>
              </a:buClr>
              <a:buFont typeface="Arial" panose="020B0604020202020204" pitchFamily="34" charset="0"/>
              <a:buChar char="•"/>
            </a:pPr>
            <a:r>
              <a:rPr lang="en-US" sz="2400" dirty="0">
                <a:latin typeface="Arial" panose="020B0604020202020204" pitchFamily="34" charset="0"/>
                <a:cs typeface="Arial" panose="020B0604020202020204" pitchFamily="34" charset="0"/>
              </a:rPr>
              <a:t>Carol Speedling is now assumed this role</a:t>
            </a:r>
          </a:p>
          <a:p>
            <a:pPr marL="342900" indent="-342900">
              <a:lnSpc>
                <a:spcPct val="150000"/>
              </a:lnSpc>
              <a:spcAft>
                <a:spcPts val="600"/>
              </a:spcAft>
              <a:buClr>
                <a:srgbClr val="92D050"/>
              </a:buClr>
              <a:buFont typeface="Arial" panose="020B0604020202020204" pitchFamily="34" charset="0"/>
              <a:buChar char="•"/>
            </a:pPr>
            <a:r>
              <a:rPr lang="en-US" sz="2400" dirty="0">
                <a:latin typeface="Arial" panose="020B0604020202020204" pitchFamily="34" charset="0"/>
                <a:cs typeface="Arial" panose="020B0604020202020204" pitchFamily="34" charset="0"/>
              </a:rPr>
              <a:t>The 100-Year Township Anniversary was a great event with over 285 people signed in and many compliments received.</a:t>
            </a:r>
          </a:p>
          <a:p>
            <a:pPr marL="342900" indent="-342900">
              <a:lnSpc>
                <a:spcPct val="150000"/>
              </a:lnSpc>
              <a:spcAft>
                <a:spcPts val="600"/>
              </a:spcAft>
              <a:buClr>
                <a:srgbClr val="92D050"/>
              </a:buClr>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lnSpc>
                <a:spcPct val="200000"/>
              </a:lnSpc>
              <a:buClr>
                <a:srgbClr val="92D050"/>
              </a:buClr>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5892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D4A8F-E734-457D-9D50-1B7E4DE6CA3B}"/>
              </a:ext>
            </a:extLst>
          </p:cNvPr>
          <p:cNvSpPr>
            <a:spLocks noGrp="1"/>
          </p:cNvSpPr>
          <p:nvPr>
            <p:ph type="title"/>
          </p:nvPr>
        </p:nvSpPr>
        <p:spPr>
          <a:xfrm>
            <a:off x="1295400" y="1219200"/>
            <a:ext cx="3581400" cy="685800"/>
          </a:xfrm>
        </p:spPr>
        <p:txBody>
          <a:bodyPr>
            <a:noAutofit/>
          </a:bodyPr>
          <a:lstStyle/>
          <a:p>
            <a:r>
              <a:rPr lang="en-US" sz="4700" dirty="0"/>
              <a:t>Last Slide   </a:t>
            </a:r>
          </a:p>
        </p:txBody>
      </p:sp>
      <p:pic>
        <p:nvPicPr>
          <p:cNvPr id="5" name="Graphic 4" descr="Sunglasses face with no fill">
            <a:extLst>
              <a:ext uri="{FF2B5EF4-FFF2-40B4-BE49-F238E27FC236}">
                <a16:creationId xmlns:a16="http://schemas.microsoft.com/office/drawing/2014/main" id="{8E50A564-D409-4DCD-8071-0D6EDB847B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00863" y="1104900"/>
            <a:ext cx="914400" cy="914400"/>
          </a:xfrm>
          <a:prstGeom prst="rect">
            <a:avLst/>
          </a:prstGeom>
        </p:spPr>
      </p:pic>
      <p:sp>
        <p:nvSpPr>
          <p:cNvPr id="7" name="TextBox 6">
            <a:extLst>
              <a:ext uri="{FF2B5EF4-FFF2-40B4-BE49-F238E27FC236}">
                <a16:creationId xmlns:a16="http://schemas.microsoft.com/office/drawing/2014/main" id="{ECCA1552-BE8D-4803-AE93-D51A38B7EF7F}"/>
              </a:ext>
            </a:extLst>
          </p:cNvPr>
          <p:cNvSpPr txBox="1"/>
          <p:nvPr/>
        </p:nvSpPr>
        <p:spPr>
          <a:xfrm>
            <a:off x="1981200" y="2362200"/>
            <a:ext cx="4495800" cy="2639184"/>
          </a:xfrm>
          <a:prstGeom prst="rect">
            <a:avLst/>
          </a:prstGeom>
          <a:noFill/>
        </p:spPr>
        <p:txBody>
          <a:bodyPr wrap="square" rtlCol="0">
            <a:spAutoFit/>
          </a:bodyPr>
          <a:lstStyle/>
          <a:p>
            <a:pPr algn="ctr">
              <a:spcBef>
                <a:spcPts val="700"/>
              </a:spcBef>
            </a:pPr>
            <a:r>
              <a:rPr lang="en-US" sz="3700" dirty="0"/>
              <a:t>Any</a:t>
            </a:r>
          </a:p>
          <a:p>
            <a:pPr algn="ctr">
              <a:spcBef>
                <a:spcPts val="700"/>
              </a:spcBef>
            </a:pPr>
            <a:r>
              <a:rPr lang="en-US" sz="3700" dirty="0"/>
              <a:t>Questions</a:t>
            </a:r>
          </a:p>
          <a:p>
            <a:pPr algn="ctr">
              <a:spcBef>
                <a:spcPts val="700"/>
              </a:spcBef>
            </a:pPr>
            <a:r>
              <a:rPr lang="en-US" sz="3700" dirty="0"/>
              <a:t>Comments</a:t>
            </a:r>
          </a:p>
          <a:p>
            <a:pPr algn="ctr">
              <a:spcBef>
                <a:spcPts val="700"/>
              </a:spcBef>
            </a:pPr>
            <a:r>
              <a:rPr lang="en-US" sz="3700" dirty="0"/>
              <a:t>Ideas</a:t>
            </a:r>
          </a:p>
        </p:txBody>
      </p:sp>
    </p:spTree>
    <p:extLst>
      <p:ext uri="{BB962C8B-B14F-4D97-AF65-F5344CB8AC3E}">
        <p14:creationId xmlns:p14="http://schemas.microsoft.com/office/powerpoint/2010/main" val="112123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Annual Meeting Agenda</a:t>
            </a:r>
          </a:p>
        </p:txBody>
      </p:sp>
      <p:sp>
        <p:nvSpPr>
          <p:cNvPr id="3" name="Content Placeholder 2"/>
          <p:cNvSpPr>
            <a:spLocks noGrp="1"/>
          </p:cNvSpPr>
          <p:nvPr>
            <p:ph idx="1"/>
          </p:nvPr>
        </p:nvSpPr>
        <p:spPr/>
        <p:txBody>
          <a:bodyPr>
            <a:normAutofit/>
          </a:bodyPr>
          <a:lstStyle/>
          <a:p>
            <a:r>
              <a:rPr lang="en-US" dirty="0"/>
              <a:t>WCOLA Mission</a:t>
            </a:r>
          </a:p>
          <a:p>
            <a:r>
              <a:rPr lang="en-US" dirty="0"/>
              <a:t>Comments from Louie</a:t>
            </a:r>
          </a:p>
          <a:p>
            <a:r>
              <a:rPr lang="en-US" dirty="0"/>
              <a:t>Confirm elections for President &amp; Vice-President</a:t>
            </a:r>
          </a:p>
          <a:p>
            <a:r>
              <a:rPr lang="en-US" dirty="0"/>
              <a:t>Board Members </a:t>
            </a:r>
          </a:p>
          <a:p>
            <a:r>
              <a:rPr lang="en-US" dirty="0"/>
              <a:t>Treasurer’s Report</a:t>
            </a:r>
          </a:p>
          <a:p>
            <a:r>
              <a:rPr lang="en-US" dirty="0"/>
              <a:t>Activities Reports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WCOLA Mission</a:t>
            </a:r>
          </a:p>
        </p:txBody>
      </p:sp>
      <p:sp>
        <p:nvSpPr>
          <p:cNvPr id="3" name="Content Placeholder 2"/>
          <p:cNvSpPr>
            <a:spLocks noGrp="1"/>
          </p:cNvSpPr>
          <p:nvPr>
            <p:ph idx="1"/>
          </p:nvPr>
        </p:nvSpPr>
        <p:spPr/>
        <p:txBody>
          <a:bodyPr/>
          <a:lstStyle/>
          <a:p>
            <a:r>
              <a:rPr lang="en-US" dirty="0"/>
              <a:t>The Wabana Chain of Lakes Association is dedicated to maintaining and improving the ecological environment of the lakes and lake shores in the Wabana Chain of Lakes and surrounding area in Itasca County.  The Association will promote an atmosphere for friendship and community through expanded social interaction among it’s members and the surrounding lakeshore community.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Elections</a:t>
            </a:r>
          </a:p>
        </p:txBody>
      </p:sp>
      <p:sp>
        <p:nvSpPr>
          <p:cNvPr id="3" name="Content Placeholder 2"/>
          <p:cNvSpPr>
            <a:spLocks noGrp="1"/>
          </p:cNvSpPr>
          <p:nvPr>
            <p:ph idx="1"/>
          </p:nvPr>
        </p:nvSpPr>
        <p:spPr/>
        <p:txBody>
          <a:bodyPr/>
          <a:lstStyle/>
          <a:p>
            <a:r>
              <a:rPr lang="en-US" dirty="0"/>
              <a:t>Elections in August 2021 for President &amp; Vice President</a:t>
            </a:r>
          </a:p>
          <a:p>
            <a:pPr lvl="1"/>
            <a:r>
              <a:rPr lang="en-US" dirty="0"/>
              <a:t>Ballots sent out to all members (qty. 161)</a:t>
            </a:r>
          </a:p>
          <a:p>
            <a:pPr lvl="1"/>
            <a:r>
              <a:rPr lang="en-US" dirty="0"/>
              <a:t> 43 ballots returned</a:t>
            </a:r>
          </a:p>
          <a:p>
            <a:pPr lvl="1"/>
            <a:endParaRPr lang="en-US" dirty="0"/>
          </a:p>
          <a:p>
            <a:r>
              <a:rPr lang="en-US" dirty="0"/>
              <a:t>Steve Melin elected President</a:t>
            </a:r>
          </a:p>
          <a:p>
            <a:endParaRPr lang="en-US" dirty="0"/>
          </a:p>
          <a:p>
            <a:r>
              <a:rPr lang="en-US" dirty="0"/>
              <a:t>Mark Conover elected Vice President</a:t>
            </a:r>
          </a:p>
          <a:p>
            <a:endParaRPr lang="en-US" dirty="0"/>
          </a:p>
          <a:p>
            <a:pPr lvl="1">
              <a:buNone/>
            </a:pPr>
            <a:endParaRPr lang="en-US" dirty="0"/>
          </a:p>
          <a:p>
            <a:pPr lvl="1">
              <a:buFont typeface="Arial" pitchFamily="34" charset="0"/>
              <a:buChar cha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524000"/>
          </a:xfrm>
        </p:spPr>
        <p:txBody>
          <a:bodyPr>
            <a:normAutofit fontScale="90000"/>
          </a:bodyPr>
          <a:lstStyle/>
          <a:p>
            <a:pPr algn="ctr"/>
            <a:br>
              <a:rPr lang="en-US" dirty="0"/>
            </a:br>
            <a:br>
              <a:rPr lang="en-US" dirty="0"/>
            </a:br>
            <a:r>
              <a:rPr lang="en-US" dirty="0"/>
              <a:t>Other Elected WCOLA Board Members</a:t>
            </a:r>
          </a:p>
        </p:txBody>
      </p:sp>
      <p:sp>
        <p:nvSpPr>
          <p:cNvPr id="3" name="Content Placeholder 2"/>
          <p:cNvSpPr>
            <a:spLocks noGrp="1"/>
          </p:cNvSpPr>
          <p:nvPr>
            <p:ph idx="1"/>
          </p:nvPr>
        </p:nvSpPr>
        <p:spPr>
          <a:xfrm>
            <a:off x="455875" y="2662494"/>
            <a:ext cx="8229600" cy="3474720"/>
          </a:xfrm>
        </p:spPr>
        <p:txBody>
          <a:bodyPr>
            <a:normAutofit/>
          </a:bodyPr>
          <a:lstStyle/>
          <a:p>
            <a:pPr marL="0" indent="0">
              <a:buNone/>
            </a:pPr>
            <a:endParaRPr lang="en-US" dirty="0"/>
          </a:p>
          <a:p>
            <a:pPr>
              <a:buFont typeface="Wingdings" panose="05000000000000000000" pitchFamily="2" charset="2"/>
              <a:buChar char="§"/>
            </a:pPr>
            <a:r>
              <a:rPr lang="en-US" dirty="0"/>
              <a:t> Jean Koewler – Treasurer</a:t>
            </a:r>
          </a:p>
          <a:p>
            <a:pPr>
              <a:buFont typeface="Wingdings" panose="05000000000000000000" pitchFamily="2" charset="2"/>
              <a:buChar char="§"/>
            </a:pPr>
            <a:endParaRPr lang="en-US" dirty="0"/>
          </a:p>
          <a:p>
            <a:pPr>
              <a:buFont typeface="Wingdings" panose="05000000000000000000" pitchFamily="2" charset="2"/>
              <a:buChar char="§"/>
            </a:pPr>
            <a:r>
              <a:rPr lang="en-US" dirty="0"/>
              <a:t> Susan Lick – Secretary</a:t>
            </a:r>
          </a:p>
          <a:p>
            <a:pPr>
              <a:buFont typeface="Wingdings" panose="05000000000000000000" pitchFamily="2" charset="2"/>
              <a:buChar char="§"/>
            </a:pPr>
            <a:endParaRPr lang="en-US" dirty="0"/>
          </a:p>
          <a:p>
            <a:pPr lvl="1">
              <a:buFont typeface="Wingdings" panose="05000000000000000000" pitchFamily="2" charset="2"/>
              <a:buChar char="§"/>
            </a:pPr>
            <a:r>
              <a:rPr lang="en-US" dirty="0"/>
              <a:t>Both were elected to two-year terms  August 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80288"/>
          </a:xfrm>
        </p:spPr>
        <p:txBody>
          <a:bodyPr>
            <a:normAutofit fontScale="90000"/>
          </a:bodyPr>
          <a:lstStyle/>
          <a:p>
            <a:br>
              <a:rPr lang="en-US" dirty="0"/>
            </a:br>
            <a:br>
              <a:rPr lang="en-US" dirty="0"/>
            </a:br>
            <a:r>
              <a:rPr lang="en-US" dirty="0"/>
              <a:t>Committee / Event Leads</a:t>
            </a:r>
          </a:p>
        </p:txBody>
      </p:sp>
      <p:sp>
        <p:nvSpPr>
          <p:cNvPr id="3" name="Content Placeholder 2"/>
          <p:cNvSpPr>
            <a:spLocks noGrp="1"/>
          </p:cNvSpPr>
          <p:nvPr>
            <p:ph idx="1"/>
          </p:nvPr>
        </p:nvSpPr>
        <p:spPr/>
        <p:txBody>
          <a:bodyPr>
            <a:normAutofit fontScale="92500" lnSpcReduction="20000"/>
          </a:bodyPr>
          <a:lstStyle/>
          <a:p>
            <a:endParaRPr lang="en-US" dirty="0"/>
          </a:p>
          <a:p>
            <a:pPr>
              <a:spcAft>
                <a:spcPts val="300"/>
              </a:spcAft>
            </a:pPr>
            <a:r>
              <a:rPr lang="en-US" dirty="0"/>
              <a:t>Mark Conover - Environmental Committee</a:t>
            </a:r>
          </a:p>
          <a:p>
            <a:pPr>
              <a:spcAft>
                <a:spcPts val="300"/>
              </a:spcAft>
            </a:pPr>
            <a:r>
              <a:rPr lang="en-US" dirty="0"/>
              <a:t>Jean Melin - Communications Committee</a:t>
            </a:r>
          </a:p>
          <a:p>
            <a:pPr>
              <a:spcAft>
                <a:spcPts val="300"/>
              </a:spcAft>
            </a:pPr>
            <a:r>
              <a:rPr lang="en-US" dirty="0"/>
              <a:t>Tom Horton - Social Committee</a:t>
            </a:r>
          </a:p>
          <a:p>
            <a:pPr>
              <a:spcAft>
                <a:spcPts val="300"/>
              </a:spcAft>
            </a:pPr>
            <a:r>
              <a:rPr lang="en-US" dirty="0"/>
              <a:t>Carl </a:t>
            </a:r>
            <a:r>
              <a:rPr lang="en-US" dirty="0" err="1"/>
              <a:t>Nordgren</a:t>
            </a:r>
            <a:r>
              <a:rPr lang="en-US" dirty="0"/>
              <a:t> - Government Liaison</a:t>
            </a:r>
          </a:p>
          <a:p>
            <a:pPr>
              <a:spcAft>
                <a:spcPts val="300"/>
              </a:spcAft>
            </a:pPr>
            <a:r>
              <a:rPr lang="en-US" dirty="0"/>
              <a:t>Carol Speedling - Historical Committee </a:t>
            </a:r>
          </a:p>
          <a:p>
            <a:pPr>
              <a:spcAft>
                <a:spcPts val="300"/>
              </a:spcAft>
            </a:pPr>
            <a:r>
              <a:rPr lang="en-US" dirty="0"/>
              <a:t>Jack Hartung - Secchi Readings</a:t>
            </a:r>
          </a:p>
          <a:p>
            <a:pPr>
              <a:spcAft>
                <a:spcPts val="300"/>
              </a:spcAft>
            </a:pPr>
            <a:r>
              <a:rPr lang="en-US" dirty="0"/>
              <a:t>Louie Gueltzow – Firewise &amp; Roadside Clean-up</a:t>
            </a:r>
          </a:p>
          <a:p>
            <a:pPr>
              <a:spcAft>
                <a:spcPts val="300"/>
              </a:spcAft>
            </a:pPr>
            <a:r>
              <a:rPr lang="en-US" dirty="0"/>
              <a:t>Ken Zimmer – Loon Count</a:t>
            </a:r>
          </a:p>
          <a:p>
            <a:pPr marL="0" indent="0">
              <a:buNone/>
            </a:pPr>
            <a:endParaRPr lang="en-US" dirty="0"/>
          </a:p>
          <a:p>
            <a:pPr>
              <a:buNone/>
            </a:pPr>
            <a:r>
              <a:rPr lang="en-US" dirty="0"/>
              <a:t> </a:t>
            </a:r>
          </a:p>
          <a:p>
            <a:endParaRPr lang="en-US" dirty="0"/>
          </a:p>
        </p:txBody>
      </p:sp>
    </p:spTree>
    <p:extLst>
      <p:ext uri="{BB962C8B-B14F-4D97-AF65-F5344CB8AC3E}">
        <p14:creationId xmlns:p14="http://schemas.microsoft.com/office/powerpoint/2010/main" val="2935129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a:t> Treasurer’s Report</a:t>
            </a:r>
            <a:endParaRPr lang="en-US" sz="2700" dirty="0"/>
          </a:p>
        </p:txBody>
      </p:sp>
      <p:sp>
        <p:nvSpPr>
          <p:cNvPr id="3" name="Content Placeholder 2"/>
          <p:cNvSpPr>
            <a:spLocks noGrp="1"/>
          </p:cNvSpPr>
          <p:nvPr>
            <p:ph idx="1"/>
          </p:nvPr>
        </p:nvSpPr>
        <p:spPr>
          <a:xfrm>
            <a:off x="457200" y="1828800"/>
            <a:ext cx="8229600" cy="4800600"/>
          </a:xfrm>
        </p:spPr>
        <p:txBody>
          <a:bodyPr>
            <a:normAutofit fontScale="92500" lnSpcReduction="10000"/>
          </a:bodyPr>
          <a:lstStyle/>
          <a:p>
            <a:r>
              <a:rPr lang="en-US" dirty="0"/>
              <a:t># Members = </a:t>
            </a:r>
            <a:r>
              <a:rPr lang="en-US" sz="2900" dirty="0"/>
              <a:t>161</a:t>
            </a:r>
          </a:p>
          <a:p>
            <a:r>
              <a:rPr lang="en-US" dirty="0"/>
              <a:t>Balance = $25,439.53</a:t>
            </a:r>
          </a:p>
          <a:p>
            <a:pPr lvl="1"/>
            <a:r>
              <a:rPr lang="en-US" dirty="0"/>
              <a:t>Decontamination Unit = $12,155.37 (Contributions - $27,645)</a:t>
            </a:r>
          </a:p>
          <a:p>
            <a:pPr lvl="1"/>
            <a:r>
              <a:rPr lang="en-US" dirty="0"/>
              <a:t>AIS Emergency Fund Savings Account = $9,694.77</a:t>
            </a:r>
          </a:p>
          <a:p>
            <a:pPr lvl="1"/>
            <a:r>
              <a:rPr lang="en-US" dirty="0"/>
              <a:t>Water Testing Savings Account = $4,610.25</a:t>
            </a:r>
          </a:p>
          <a:p>
            <a:pPr lvl="1"/>
            <a:r>
              <a:rPr lang="en-US" dirty="0"/>
              <a:t>General Fund = $11,404.01</a:t>
            </a:r>
          </a:p>
          <a:p>
            <a:r>
              <a:rPr lang="en-US" dirty="0"/>
              <a:t>Budget Supports:</a:t>
            </a:r>
          </a:p>
          <a:p>
            <a:pPr lvl="1"/>
            <a:r>
              <a:rPr lang="en-US" dirty="0"/>
              <a:t>AIS Inspectors</a:t>
            </a:r>
          </a:p>
          <a:p>
            <a:pPr lvl="1"/>
            <a:r>
              <a:rPr lang="en-US" dirty="0"/>
              <a:t>Township 100-Year Anniversary, Township Comp Plan</a:t>
            </a:r>
          </a:p>
          <a:p>
            <a:pPr lvl="1"/>
            <a:r>
              <a:rPr lang="en-US" dirty="0"/>
              <a:t>Misc. memberships (Itasca Waters, MN Lakes &amp; Rivers, etc.)</a:t>
            </a:r>
          </a:p>
          <a:p>
            <a:pPr lvl="1"/>
            <a:r>
              <a:rPr lang="en-US" dirty="0"/>
              <a:t>Social Activities</a:t>
            </a:r>
          </a:p>
          <a:p>
            <a:pPr lvl="1"/>
            <a:r>
              <a:rPr lang="en-US" dirty="0"/>
              <a:t>Newsletters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Reports on Activities</a:t>
            </a:r>
          </a:p>
        </p:txBody>
      </p:sp>
      <p:sp>
        <p:nvSpPr>
          <p:cNvPr id="3" name="Content Placeholder 2"/>
          <p:cNvSpPr>
            <a:spLocks noGrp="1"/>
          </p:cNvSpPr>
          <p:nvPr>
            <p:ph idx="1"/>
          </p:nvPr>
        </p:nvSpPr>
        <p:spPr>
          <a:xfrm>
            <a:off x="457200" y="1828800"/>
            <a:ext cx="8229600" cy="4800600"/>
          </a:xfrm>
        </p:spPr>
        <p:txBody>
          <a:bodyPr>
            <a:normAutofit/>
          </a:bodyPr>
          <a:lstStyle/>
          <a:p>
            <a:r>
              <a:rPr lang="en-US" dirty="0"/>
              <a:t>Environmental – Mark</a:t>
            </a:r>
          </a:p>
          <a:p>
            <a:r>
              <a:rPr lang="en-US" dirty="0"/>
              <a:t>Government Liaison – Carl</a:t>
            </a:r>
          </a:p>
          <a:p>
            <a:r>
              <a:rPr lang="en-US" dirty="0"/>
              <a:t>Communications - Jean </a:t>
            </a:r>
          </a:p>
          <a:p>
            <a:r>
              <a:rPr lang="en-US" dirty="0"/>
              <a:t>June Social, Road Clean-up, and Firewise - Louie </a:t>
            </a:r>
          </a:p>
          <a:p>
            <a:r>
              <a:rPr lang="en-US" dirty="0"/>
              <a:t>Secchi Readings - Steve </a:t>
            </a:r>
          </a:p>
          <a:p>
            <a:r>
              <a:rPr lang="en-US" dirty="0"/>
              <a:t>Loon Count - Ken </a:t>
            </a:r>
          </a:p>
          <a:p>
            <a:r>
              <a:rPr lang="en-US" dirty="0"/>
              <a:t>Historical - Carol</a:t>
            </a:r>
          </a:p>
        </p:txBody>
      </p:sp>
    </p:spTree>
    <p:extLst>
      <p:ext uri="{BB962C8B-B14F-4D97-AF65-F5344CB8AC3E}">
        <p14:creationId xmlns:p14="http://schemas.microsoft.com/office/powerpoint/2010/main" val="4120521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a:t>Environmental   </a:t>
            </a:r>
          </a:p>
        </p:txBody>
      </p:sp>
      <p:sp>
        <p:nvSpPr>
          <p:cNvPr id="3" name="Content Placeholder 2"/>
          <p:cNvSpPr>
            <a:spLocks noGrp="1"/>
          </p:cNvSpPr>
          <p:nvPr>
            <p:ph idx="1"/>
          </p:nvPr>
        </p:nvSpPr>
        <p:spPr>
          <a:xfrm>
            <a:off x="457200" y="1447800"/>
            <a:ext cx="8229600" cy="5029200"/>
          </a:xfrm>
        </p:spPr>
        <p:txBody>
          <a:bodyPr>
            <a:normAutofit fontScale="92500" lnSpcReduction="10000"/>
          </a:bodyPr>
          <a:lstStyle/>
          <a:p>
            <a:pPr marL="2570163" marR="0" lvl="0" indent="-2570163"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ea typeface="+mn-ea"/>
                <a:cs typeface="Arial" panose="020B0604020202020204" pitchFamily="34" charset="0"/>
              </a:rPr>
              <a:t>Long-term goal: </a:t>
            </a:r>
            <a:r>
              <a:rPr kumimoji="0" lang="en-US" altLang="en-US" sz="2400" b="0" i="0" u="none" strike="noStrike" kern="1200" cap="none" spc="0" normalizeH="0" baseline="0" noProof="0" dirty="0">
                <a:ln>
                  <a:noFill/>
                </a:ln>
                <a:solidFill>
                  <a:srgbClr val="000000"/>
                </a:solidFill>
                <a:effectLst/>
                <a:uLnTx/>
                <a:uFillTx/>
                <a:ea typeface="+mn-ea"/>
                <a:cs typeface="Arial" panose="020B0604020202020204" pitchFamily="34" charset="0"/>
              </a:rPr>
              <a:t>Maintain excellent water quality in our chain of lakes. </a:t>
            </a:r>
          </a:p>
          <a:p>
            <a:pPr marL="2570163" marR="0" lvl="0" indent="-2570163" algn="l" defTabSz="9144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ea typeface="+mn-ea"/>
                <a:cs typeface="Arial" panose="020B0604020202020204" pitchFamily="34" charset="0"/>
              </a:rPr>
              <a:t>Action items September 2020 - August 2021: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800" b="1" i="0" u="none" strike="noStrike" kern="1200" cap="none" spc="0" normalizeH="0" baseline="0" noProof="0" dirty="0">
              <a:ln>
                <a:noFill/>
              </a:ln>
              <a:solidFill>
                <a:srgbClr val="000000"/>
              </a:solidFill>
              <a:effectLst/>
              <a:uLnTx/>
              <a:uFillTx/>
              <a:ea typeface="+mn-ea"/>
              <a:cs typeface="Arial" panose="020B0604020202020204" pitchFamily="34" charset="0"/>
            </a:endParaRPr>
          </a:p>
          <a:p>
            <a:pPr marL="288925" marR="0" lvl="0" indent="-288925" algn="l" defTabSz="914400" rtl="0" eaLnBrk="0" fontAlgn="base" latinLnBrk="0" hangingPunct="0">
              <a:lnSpc>
                <a:spcPct val="100000"/>
              </a:lnSpc>
              <a:spcBef>
                <a:spcPct val="0"/>
              </a:spcBef>
              <a:spcAft>
                <a:spcPct val="0"/>
              </a:spcAft>
              <a:buClrTx/>
              <a:buSzTx/>
              <a:buFontTx/>
              <a:buChar char="-"/>
              <a:tabLst/>
              <a:defRPr/>
            </a:pPr>
            <a:r>
              <a:rPr kumimoji="0" lang="en-US" altLang="en-US" sz="2400" b="0" i="0" u="none" strike="noStrike" kern="1200" cap="none" spc="0" normalizeH="0" baseline="0" noProof="0" dirty="0">
                <a:ln>
                  <a:noFill/>
                </a:ln>
                <a:solidFill>
                  <a:srgbClr val="000000"/>
                </a:solidFill>
                <a:effectLst/>
                <a:uLnTx/>
                <a:uFillTx/>
                <a:ea typeface="+mn-ea"/>
                <a:cs typeface="Arial" panose="020B0604020202020204" pitchFamily="34" charset="0"/>
              </a:rPr>
              <a:t>Finished 2020 seasonal water testing. </a:t>
            </a:r>
          </a:p>
          <a:p>
            <a:pPr marL="288925" marR="0" lvl="0" indent="-288925" algn="l" defTabSz="914400" rtl="0" eaLnBrk="0" fontAlgn="base" latinLnBrk="0" hangingPunct="0">
              <a:lnSpc>
                <a:spcPct val="100000"/>
              </a:lnSpc>
              <a:spcBef>
                <a:spcPct val="0"/>
              </a:spcBef>
              <a:spcAft>
                <a:spcPct val="0"/>
              </a:spcAft>
              <a:buClrTx/>
              <a:buSzTx/>
              <a:buFontTx/>
              <a:buChar char="-"/>
              <a:tabLst/>
              <a:defRPr/>
            </a:pPr>
            <a:r>
              <a:rPr kumimoji="0" lang="en-US" altLang="en-US" sz="2400" b="0" i="0" u="none" strike="noStrike" kern="1200" cap="none" spc="0" normalizeH="0" baseline="0" noProof="0" dirty="0">
                <a:ln>
                  <a:noFill/>
                </a:ln>
                <a:solidFill>
                  <a:srgbClr val="000000"/>
                </a:solidFill>
                <a:effectLst/>
                <a:uLnTx/>
                <a:uFillTx/>
                <a:ea typeface="+mn-ea"/>
                <a:cs typeface="Arial" panose="020B0604020202020204" pitchFamily="34" charset="0"/>
              </a:rPr>
              <a:t>Provided funding for countywide AIS inspector program; lobbied for an increase in coverage hours at our two public landings. </a:t>
            </a:r>
          </a:p>
          <a:p>
            <a:pPr marL="288925" marR="0" lvl="0" indent="-288925" algn="l" defTabSz="914400" rtl="0" eaLnBrk="0" fontAlgn="base" latinLnBrk="0" hangingPunct="0">
              <a:lnSpc>
                <a:spcPct val="100000"/>
              </a:lnSpc>
              <a:spcBef>
                <a:spcPct val="0"/>
              </a:spcBef>
              <a:spcAft>
                <a:spcPct val="0"/>
              </a:spcAft>
              <a:buClrTx/>
              <a:buSzTx/>
              <a:buFontTx/>
              <a:buChar char="-"/>
              <a:tabLst/>
              <a:defRPr/>
            </a:pPr>
            <a:r>
              <a:rPr kumimoji="0" lang="en-US" altLang="en-US" sz="2400" b="0" i="0" u="none" strike="noStrike" kern="1200" cap="none" spc="0" normalizeH="0" baseline="0" noProof="0" dirty="0">
                <a:ln>
                  <a:noFill/>
                </a:ln>
                <a:solidFill>
                  <a:srgbClr val="000000"/>
                </a:solidFill>
                <a:effectLst/>
                <a:uLnTx/>
                <a:uFillTx/>
                <a:ea typeface="+mn-ea"/>
                <a:cs typeface="Arial" panose="020B0604020202020204" pitchFamily="34" charset="0"/>
              </a:rPr>
              <a:t>Collaborated with Wabana township on a plan to construct and operate a boat wash and decontamination unit at the townhall. Also raised funds for this purpose. </a:t>
            </a:r>
          </a:p>
          <a:p>
            <a:pPr marL="288925" marR="0" lvl="0" indent="-288925" algn="l" defTabSz="914400" rtl="0" eaLnBrk="0" fontAlgn="base" latinLnBrk="0" hangingPunct="0">
              <a:lnSpc>
                <a:spcPct val="100000"/>
              </a:lnSpc>
              <a:spcBef>
                <a:spcPct val="0"/>
              </a:spcBef>
              <a:spcAft>
                <a:spcPct val="0"/>
              </a:spcAft>
              <a:buClrTx/>
              <a:buSzTx/>
              <a:buNone/>
              <a:tabLst/>
              <a:defRPr/>
            </a:pPr>
            <a:r>
              <a:rPr kumimoji="0" lang="en-US" altLang="en-US" sz="2400" b="0" i="0" u="none" strike="noStrike" kern="1200" cap="none" spc="0" normalizeH="0" baseline="0" noProof="0" dirty="0">
                <a:ln>
                  <a:noFill/>
                </a:ln>
                <a:solidFill>
                  <a:srgbClr val="000000"/>
                </a:solidFill>
                <a:effectLst/>
                <a:uLnTx/>
                <a:uFillTx/>
                <a:ea typeface="+mn-ea"/>
                <a:cs typeface="Arial" panose="020B0604020202020204" pitchFamily="34" charset="0"/>
              </a:rPr>
              <a:t>-  Encouraged local residents to become DNR certified Level 2 AIS inspectors. </a:t>
            </a:r>
          </a:p>
          <a:p>
            <a:pPr marL="288925" marR="0" lvl="0" indent="-288925" algn="l" defTabSz="914400" rtl="0" eaLnBrk="0" fontAlgn="base" latinLnBrk="0" hangingPunct="0">
              <a:lnSpc>
                <a:spcPct val="100000"/>
              </a:lnSpc>
              <a:spcBef>
                <a:spcPct val="0"/>
              </a:spcBef>
              <a:spcAft>
                <a:spcPct val="0"/>
              </a:spcAft>
              <a:buClrTx/>
              <a:buSzTx/>
              <a:buNone/>
              <a:tabLst/>
              <a:defRPr/>
            </a:pPr>
            <a:r>
              <a:rPr kumimoji="0" lang="en-US" altLang="en-US" sz="2400" b="0" i="0" u="none" strike="noStrike" kern="1200" cap="none" spc="0" normalizeH="0" baseline="0" noProof="0" dirty="0">
                <a:ln>
                  <a:noFill/>
                </a:ln>
                <a:solidFill>
                  <a:srgbClr val="000000"/>
                </a:solidFill>
                <a:effectLst/>
                <a:uLnTx/>
                <a:uFillTx/>
                <a:ea typeface="+mn-ea"/>
                <a:cs typeface="Arial" panose="020B0604020202020204" pitchFamily="34" charset="0"/>
              </a:rPr>
              <a:t>-   Participated in the Lake Steward program sponsored by MN Lakes and Rivers.</a:t>
            </a:r>
            <a:r>
              <a:rPr kumimoji="0" lang="en-US" altLang="en-US" sz="2400" b="0" i="0" u="none" strike="noStrike" kern="1200" cap="none" spc="0" normalizeH="0" baseline="0" noProof="0" dirty="0">
                <a:ln>
                  <a:noFill/>
                </a:ln>
                <a:solidFill>
                  <a:prstClr val="black"/>
                </a:solidFill>
                <a:effectLst/>
                <a:uLnTx/>
                <a:uFillTx/>
                <a:ea typeface="+mn-ea"/>
                <a:cs typeface="+mn-cs"/>
              </a:rPr>
              <a:t> </a:t>
            </a:r>
          </a:p>
          <a:p>
            <a:endParaRPr lang="en-US" dirty="0"/>
          </a:p>
          <a:p>
            <a:endParaRPr lang="en-US" dirty="0"/>
          </a:p>
          <a:p>
            <a:endParaRPr lang="en-US" dirty="0"/>
          </a:p>
        </p:txBody>
      </p:sp>
      <p:sp>
        <p:nvSpPr>
          <p:cNvPr id="6" name="Rectangle 3">
            <a:extLst>
              <a:ext uri="{FF2B5EF4-FFF2-40B4-BE49-F238E27FC236}">
                <a16:creationId xmlns:a16="http://schemas.microsoft.com/office/drawing/2014/main" id="{5DB5BFA0-E750-4FC6-8D6D-35C8B50B4C41}"/>
              </a:ext>
            </a:extLst>
          </p:cNvPr>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TotalTime>
  <Words>1114</Words>
  <Application>Microsoft Office PowerPoint</Application>
  <PresentationFormat>On-screen Show (4:3)</PresentationFormat>
  <Paragraphs>282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Constantia</vt:lpstr>
      <vt:lpstr>Wingdings</vt:lpstr>
      <vt:lpstr>Wingdings 2</vt:lpstr>
      <vt:lpstr>Flow</vt:lpstr>
      <vt:lpstr>WCOLA 2021 Annual Meeting</vt:lpstr>
      <vt:lpstr>Annual Meeting Agenda</vt:lpstr>
      <vt:lpstr>WCOLA Mission</vt:lpstr>
      <vt:lpstr>2021 Elections</vt:lpstr>
      <vt:lpstr>  Other Elected WCOLA Board Members</vt:lpstr>
      <vt:lpstr>  Committee / Event Leads</vt:lpstr>
      <vt:lpstr> Treasurer’s Report</vt:lpstr>
      <vt:lpstr> Reports on Activities</vt:lpstr>
      <vt:lpstr>Environmental   </vt:lpstr>
      <vt:lpstr>Government Liaison</vt:lpstr>
      <vt:lpstr>Communications</vt:lpstr>
      <vt:lpstr>June Social, Road Clean-up and Firewise</vt:lpstr>
      <vt:lpstr>Secchi Readings</vt:lpstr>
      <vt:lpstr>Secchi Readings</vt:lpstr>
      <vt:lpstr>Loons </vt:lpstr>
      <vt:lpstr>Loon Counts Results</vt:lpstr>
      <vt:lpstr>WCOLA Loon Count Yearly Totals</vt:lpstr>
      <vt:lpstr>Historical Committee </vt:lpstr>
      <vt:lpstr>Last Slide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WCOLA 2016 Annual Meeting</dc:title>
  <dc:creator>jgo4743olij</dc:creator>
  <cp:lastModifiedBy>Steven Melin</cp:lastModifiedBy>
  <cp:revision>197</cp:revision>
  <dcterms:created xsi:type="dcterms:W3CDTF">2016-08-11T17:29:32Z</dcterms:created>
  <dcterms:modified xsi:type="dcterms:W3CDTF">2021-08-14T12:06:23Z</dcterms:modified>
</cp:coreProperties>
</file>