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79" r:id="rId6"/>
    <p:sldId id="260" r:id="rId7"/>
    <p:sldId id="261" r:id="rId8"/>
    <p:sldId id="262" r:id="rId9"/>
    <p:sldId id="293" r:id="rId10"/>
    <p:sldId id="286" r:id="rId11"/>
    <p:sldId id="273" r:id="rId12"/>
    <p:sldId id="291" r:id="rId13"/>
    <p:sldId id="275" r:id="rId14"/>
    <p:sldId id="288" r:id="rId15"/>
    <p:sldId id="281" r:id="rId16"/>
    <p:sldId id="282" r:id="rId17"/>
    <p:sldId id="285" r:id="rId18"/>
    <p:sldId id="290" r:id="rId19"/>
    <p:sldId id="264" r:id="rId20"/>
    <p:sldId id="267" r:id="rId21"/>
    <p:sldId id="292" r:id="rId22"/>
    <p:sldId id="270" r:id="rId23"/>
    <p:sldId id="271" r:id="rId24"/>
    <p:sldId id="284" r:id="rId25"/>
    <p:sldId id="289"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3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359A4-2431-454B-BFA6-F89C8155B8A2}" type="datetimeFigureOut">
              <a:rPr lang="en-US" smtClean="0"/>
              <a:pPr/>
              <a:t>8/14/2019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1203A-C9A8-4BF4-89B3-9ACC0D64EE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356353"/>
            <a:ext cx="508000" cy="287337"/>
          </a:xfrm>
        </p:spPr>
        <p:txBody>
          <a:bodyPr/>
          <a:lstStyle/>
          <a:p>
            <a:r>
              <a:rPr lang="en-US" dirty="0" smtClean="0"/>
              <a:t>2004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C28FD5-83EF-4A3E-B991-8B107E89ABF9}" type="slidenum">
              <a:rPr lang="en-US" smtClean="0"/>
              <a:pPr/>
              <a:t>‹#›</a:t>
            </a:fld>
            <a:endParaRPr lang="en-US" dirty="0"/>
          </a:p>
        </p:txBody>
      </p:sp>
      <p:sp>
        <p:nvSpPr>
          <p:cNvPr id="5" name="Title 4"/>
          <p:cNvSpPr>
            <a:spLocks noGrp="1"/>
          </p:cNvSpPr>
          <p:nvPr>
            <p:ph type="title" hasCustomPrompt="1"/>
          </p:nvPr>
        </p:nvSpPr>
        <p:spPr>
          <a:xfrm>
            <a:off x="1378857" y="381000"/>
            <a:ext cx="5929086" cy="685800"/>
          </a:xfrm>
        </p:spPr>
        <p:txBody>
          <a:bodyPr tIns="43247">
            <a:normAutofit/>
          </a:bodyPr>
          <a:lstStyle>
            <a:lvl1pPr>
              <a:defRPr sz="3200" baseline="0"/>
            </a:lvl1pPr>
          </a:lstStyle>
          <a:p>
            <a:r>
              <a:rPr lang="en-US" dirty="0" smtClean="0"/>
              <a:t>WCOLA Loon Count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EC2295-CF2A-4757-9DD2-A6645C8072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3508BB-20A1-4DBE-9790-E440C71CD52C}" type="datetimeFigureOut">
              <a:rPr lang="en-US" smtClean="0"/>
              <a:pPr/>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3EC2295-CF2A-4757-9DD2-A6645C80724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3508BB-20A1-4DBE-9790-E440C71CD52C}" type="datetimeFigureOut">
              <a:rPr lang="en-US" smtClean="0"/>
              <a:pPr/>
              <a:t>8/14/2019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EC2295-CF2A-4757-9DD2-A6645C80724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cola.org/" TargetMode="External"/><Relationship Id="rId2" Type="http://schemas.openxmlformats.org/officeDocument/2006/relationships/hyperlink" Target="https://www.facebook.com/wcol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r>
              <a:rPr lang="en-US" dirty="0" smtClean="0"/>
              <a:t>WCOLA 2019 Annual Meeting</a:t>
            </a:r>
            <a:endParaRPr lang="en-US" dirty="0"/>
          </a:p>
        </p:txBody>
      </p:sp>
      <p:sp>
        <p:nvSpPr>
          <p:cNvPr id="3" name="Subtitle 2"/>
          <p:cNvSpPr>
            <a:spLocks noGrp="1"/>
          </p:cNvSpPr>
          <p:nvPr>
            <p:ph type="subTitle" idx="1"/>
          </p:nvPr>
        </p:nvSpPr>
        <p:spPr>
          <a:xfrm>
            <a:off x="3505200" y="3886200"/>
            <a:ext cx="4267200" cy="1752600"/>
          </a:xfrm>
        </p:spPr>
        <p:txBody>
          <a:bodyPr>
            <a:normAutofit/>
          </a:bodyPr>
          <a:lstStyle/>
          <a:p>
            <a:r>
              <a:rPr lang="en-US" sz="2400" dirty="0" smtClean="0"/>
              <a:t>August 17, 2019</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lstStyle/>
          <a:p>
            <a:pPr>
              <a:buFont typeface="Wingdings 2" pitchFamily="18" charset="2"/>
              <a:buNone/>
            </a:pPr>
            <a:r>
              <a:rPr lang="en-US" dirty="0" smtClean="0"/>
              <a:t>Responsible for:</a:t>
            </a:r>
          </a:p>
          <a:p>
            <a:pPr>
              <a:buFont typeface="Wingdings 2" pitchFamily="18" charset="2"/>
              <a:buNone/>
            </a:pPr>
            <a:endParaRPr lang="en-US" dirty="0" smtClean="0"/>
          </a:p>
          <a:p>
            <a:r>
              <a:rPr lang="en-US" dirty="0" smtClean="0"/>
              <a:t>Three member newsletters per year</a:t>
            </a:r>
          </a:p>
          <a:p>
            <a:r>
              <a:rPr lang="en-US" dirty="0" smtClean="0"/>
              <a:t>Annual membership letter sent in January</a:t>
            </a:r>
          </a:p>
          <a:p>
            <a:r>
              <a:rPr lang="en-US" dirty="0" smtClean="0"/>
              <a:t>Expanded communications to members and entire lake community through the </a:t>
            </a:r>
            <a:r>
              <a:rPr lang="en-US" dirty="0" err="1" smtClean="0"/>
              <a:t>Wabana</a:t>
            </a:r>
            <a:r>
              <a:rPr lang="en-US" dirty="0" smtClean="0"/>
              <a:t> Chain of Lakes Association (WCOLA) </a:t>
            </a:r>
            <a:r>
              <a:rPr lang="en-US" dirty="0" err="1" smtClean="0"/>
              <a:t>Facebook</a:t>
            </a:r>
            <a:r>
              <a:rPr lang="en-US" dirty="0" smtClean="0"/>
              <a:t> page 	</a:t>
            </a:r>
            <a:r>
              <a:rPr lang="en-US" dirty="0" smtClean="0">
                <a:hlinkClick r:id="rId2"/>
              </a:rPr>
              <a:t>https://www.facebook.com/wcola.org/</a:t>
            </a:r>
            <a:r>
              <a:rPr lang="en-US" dirty="0" smtClean="0"/>
              <a:t> </a:t>
            </a:r>
          </a:p>
          <a:p>
            <a:pPr>
              <a:buFont typeface="Wingdings 2" pitchFamily="18" charset="2"/>
              <a:buNone/>
            </a:pPr>
            <a:r>
              <a:rPr lang="en-US" dirty="0" smtClean="0"/>
              <a:t>	and WCOLA website  </a:t>
            </a:r>
            <a:r>
              <a:rPr lang="en-US" dirty="0" smtClean="0">
                <a:hlinkClick r:id="rId3"/>
              </a:rPr>
              <a:t>https://wcola.org/</a:t>
            </a:r>
            <a:r>
              <a:rPr lang="en-US" dirty="0" smtClean="0"/>
              <a:t> </a:t>
            </a:r>
          </a:p>
          <a:p>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Committee</a:t>
            </a:r>
            <a:endParaRPr lang="en-US" dirty="0"/>
          </a:p>
        </p:txBody>
      </p:sp>
      <p:sp>
        <p:nvSpPr>
          <p:cNvPr id="3" name="Content Placeholder 2"/>
          <p:cNvSpPr>
            <a:spLocks noGrp="1"/>
          </p:cNvSpPr>
          <p:nvPr>
            <p:ph idx="1"/>
          </p:nvPr>
        </p:nvSpPr>
        <p:spPr/>
        <p:txBody>
          <a:bodyPr/>
          <a:lstStyle/>
          <a:p>
            <a:r>
              <a:rPr lang="en-US" dirty="0" smtClean="0"/>
              <a:t>Two main Activities/year</a:t>
            </a:r>
          </a:p>
          <a:p>
            <a:r>
              <a:rPr lang="en-US" dirty="0" smtClean="0"/>
              <a:t>Spring Social Kick-off was held on June 9 at Bluewater Camp again this year-70 attended</a:t>
            </a:r>
          </a:p>
          <a:p>
            <a:r>
              <a:rPr lang="en-US" dirty="0" smtClean="0"/>
              <a:t>Annual outdoor Picnic at Wabana Pavilion on July 28</a:t>
            </a:r>
            <a:r>
              <a:rPr lang="en-US" baseline="30000" dirty="0" smtClean="0"/>
              <a:t>th</a:t>
            </a:r>
            <a:r>
              <a:rPr lang="en-US" dirty="0" smtClean="0"/>
              <a:t>.  57 attended</a:t>
            </a:r>
          </a:p>
          <a:p>
            <a:endParaRPr lang="en-US" dirty="0" smtClean="0"/>
          </a:p>
          <a:p>
            <a:endParaRPr lang="en-US" dirty="0" smtClean="0"/>
          </a:p>
          <a:p>
            <a:endParaRPr lang="en-US" dirty="0" smtClean="0"/>
          </a:p>
          <a:p>
            <a:pPr>
              <a:buNone/>
            </a:pPr>
            <a:r>
              <a:rPr lang="en-US" dirty="0" smtClean="0"/>
              <a:t> </a:t>
            </a:r>
          </a:p>
        </p:txBody>
      </p:sp>
      <p:pic>
        <p:nvPicPr>
          <p:cNvPr id="4" name="Picture 3" descr="Summer 2019 012.JPG"/>
          <p:cNvPicPr>
            <a:picLocks noChangeAspect="1"/>
          </p:cNvPicPr>
          <p:nvPr/>
        </p:nvPicPr>
        <p:blipFill>
          <a:blip r:embed="rId2" cstate="print"/>
          <a:stretch>
            <a:fillRect/>
          </a:stretch>
        </p:blipFill>
        <p:spPr>
          <a:xfrm>
            <a:off x="5003800" y="4114800"/>
            <a:ext cx="3454400" cy="2438400"/>
          </a:xfrm>
          <a:prstGeom prst="rect">
            <a:avLst/>
          </a:prstGeom>
        </p:spPr>
      </p:pic>
      <p:pic>
        <p:nvPicPr>
          <p:cNvPr id="5" name="Picture 4" descr="IMG_0368.JPG"/>
          <p:cNvPicPr>
            <a:picLocks noChangeAspect="1"/>
          </p:cNvPicPr>
          <p:nvPr/>
        </p:nvPicPr>
        <p:blipFill>
          <a:blip r:embed="rId3" cstate="print"/>
          <a:stretch>
            <a:fillRect/>
          </a:stretch>
        </p:blipFill>
        <p:spPr>
          <a:xfrm>
            <a:off x="838200" y="4191000"/>
            <a:ext cx="3276600" cy="2362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229600" cy="685800"/>
          </a:xfrm>
        </p:spPr>
        <p:txBody>
          <a:bodyPr>
            <a:normAutofit fontScale="90000"/>
          </a:bodyPr>
          <a:lstStyle/>
          <a:p>
            <a:r>
              <a:rPr lang="en-US" dirty="0" err="1" smtClean="0"/>
              <a:t>Firewise</a:t>
            </a:r>
            <a:endParaRPr lang="en-US" dirty="0"/>
          </a:p>
        </p:txBody>
      </p:sp>
      <p:pic>
        <p:nvPicPr>
          <p:cNvPr id="31745" name="Picture 1"/>
          <p:cNvPicPr>
            <a:picLocks noGrp="1" noChangeAspect="1" noChangeArrowheads="1"/>
          </p:cNvPicPr>
          <p:nvPr>
            <p:ph idx="1"/>
          </p:nvPr>
        </p:nvPicPr>
        <p:blipFill>
          <a:blip r:embed="rId2" cstate="print"/>
          <a:srcRect/>
          <a:stretch>
            <a:fillRect/>
          </a:stretch>
        </p:blipFill>
        <p:spPr bwMode="auto">
          <a:xfrm>
            <a:off x="457200" y="533400"/>
            <a:ext cx="8153400" cy="57912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Secchi Readings</a:t>
            </a:r>
            <a:endParaRPr lang="en-US" dirty="0"/>
          </a:p>
        </p:txBody>
      </p:sp>
      <p:sp>
        <p:nvSpPr>
          <p:cNvPr id="3" name="Content Placeholder 2"/>
          <p:cNvSpPr>
            <a:spLocks noGrp="1"/>
          </p:cNvSpPr>
          <p:nvPr>
            <p:ph idx="1"/>
          </p:nvPr>
        </p:nvSpPr>
        <p:spPr/>
        <p:txBody>
          <a:bodyPr/>
          <a:lstStyle/>
          <a:p>
            <a:r>
              <a:rPr lang="en-US" dirty="0" smtClean="0">
                <a:latin typeface="Arial" charset="0"/>
              </a:rPr>
              <a:t>Readings are made by volunteers</a:t>
            </a:r>
          </a:p>
          <a:p>
            <a:pPr marL="742950" lvl="1" indent="-285750"/>
            <a:r>
              <a:rPr lang="en-US" dirty="0" err="1" smtClean="0">
                <a:latin typeface="Arial" charset="0"/>
              </a:rPr>
              <a:t>Wabana</a:t>
            </a:r>
            <a:r>
              <a:rPr lang="en-US" dirty="0" smtClean="0">
                <a:latin typeface="Arial" charset="0"/>
              </a:rPr>
              <a:t> - 6 locations</a:t>
            </a:r>
          </a:p>
          <a:p>
            <a:pPr marL="742950" lvl="1" indent="-285750"/>
            <a:r>
              <a:rPr lang="en-US" dirty="0" err="1" smtClean="0">
                <a:latin typeface="Arial" charset="0"/>
              </a:rPr>
              <a:t>Wakeman</a:t>
            </a:r>
            <a:r>
              <a:rPr lang="en-US" dirty="0" smtClean="0">
                <a:latin typeface="Arial" charset="0"/>
              </a:rPr>
              <a:t> Bay – 1 location</a:t>
            </a:r>
          </a:p>
          <a:p>
            <a:pPr marL="742950" lvl="1" indent="-285750"/>
            <a:r>
              <a:rPr lang="en-US" dirty="0" smtClean="0">
                <a:latin typeface="Arial" charset="0"/>
              </a:rPr>
              <a:t>Little </a:t>
            </a:r>
            <a:r>
              <a:rPr lang="en-US" dirty="0" err="1" smtClean="0">
                <a:latin typeface="Arial" charset="0"/>
              </a:rPr>
              <a:t>Wabana</a:t>
            </a:r>
            <a:r>
              <a:rPr lang="en-US" dirty="0" smtClean="0">
                <a:latin typeface="Arial" charset="0"/>
              </a:rPr>
              <a:t> – 1 location</a:t>
            </a:r>
          </a:p>
          <a:p>
            <a:pPr marL="742950" lvl="1" indent="-285750"/>
            <a:r>
              <a:rPr lang="en-US" dirty="0" err="1" smtClean="0">
                <a:latin typeface="Arial" charset="0"/>
              </a:rPr>
              <a:t>Bluewater</a:t>
            </a:r>
            <a:r>
              <a:rPr lang="en-US" dirty="0" smtClean="0">
                <a:latin typeface="Arial" charset="0"/>
              </a:rPr>
              <a:t> – 2 locations</a:t>
            </a:r>
          </a:p>
          <a:p>
            <a:pPr marL="742950" lvl="1" indent="-285750"/>
            <a:r>
              <a:rPr lang="en-US" dirty="0" smtClean="0">
                <a:latin typeface="Arial" charset="0"/>
              </a:rPr>
              <a:t>Trout – 3 locations</a:t>
            </a:r>
          </a:p>
          <a:p>
            <a:pPr marL="742950" lvl="1" indent="-285750"/>
            <a:r>
              <a:rPr lang="en-US" dirty="0" smtClean="0">
                <a:latin typeface="Arial" charset="0"/>
              </a:rPr>
              <a:t>Little Trout – 2 locations</a:t>
            </a:r>
          </a:p>
          <a:p>
            <a:pPr marL="742950" lvl="1" indent="-285750"/>
            <a:endParaRPr lang="en-US" dirty="0" smtClean="0">
              <a:latin typeface="Arial" charset="0"/>
            </a:endParaRPr>
          </a:p>
          <a:p>
            <a:r>
              <a:rPr lang="en-US" sz="2400" dirty="0" smtClean="0">
                <a:latin typeface="Arial" charset="0"/>
              </a:rPr>
              <a:t>Need additional readers on Trout,</a:t>
            </a:r>
            <a:r>
              <a:rPr lang="en-US" dirty="0" smtClean="0">
                <a:latin typeface="Arial" charset="0"/>
              </a:rPr>
              <a:t> </a:t>
            </a:r>
            <a:r>
              <a:rPr lang="en-US" sz="1600" dirty="0" smtClean="0">
                <a:latin typeface="Arial" charset="0"/>
              </a:rPr>
              <a:t>only a few readings were taken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Secchi</a:t>
            </a:r>
            <a:r>
              <a:rPr lang="en-US" dirty="0" smtClean="0"/>
              <a:t> Readings</a:t>
            </a:r>
            <a:endParaRPr lang="en-US" dirty="0"/>
          </a:p>
        </p:txBody>
      </p:sp>
      <p:graphicFrame>
        <p:nvGraphicFramePr>
          <p:cNvPr id="29698" name="Object 2"/>
          <p:cNvGraphicFramePr>
            <a:graphicFrameLocks noChangeAspect="1"/>
          </p:cNvGraphicFramePr>
          <p:nvPr>
            <p:ph idx="1"/>
          </p:nvPr>
        </p:nvGraphicFramePr>
        <p:xfrm>
          <a:off x="381000" y="2743200"/>
          <a:ext cx="8229600" cy="1821888"/>
        </p:xfrm>
        <a:graphic>
          <a:graphicData uri="http://schemas.openxmlformats.org/presentationml/2006/ole">
            <p:oleObj spid="_x0000_s29698" name="Worksheet" r:id="rId3" imgW="11741760" imgH="2588760" progId="Excel.Shee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Loons</a:t>
            </a:r>
            <a:endParaRPr lang="en-US" dirty="0"/>
          </a:p>
        </p:txBody>
      </p:sp>
      <p:sp>
        <p:nvSpPr>
          <p:cNvPr id="3" name="Content Placeholder 2"/>
          <p:cNvSpPr>
            <a:spLocks noGrp="1"/>
          </p:cNvSpPr>
          <p:nvPr>
            <p:ph idx="1"/>
          </p:nvPr>
        </p:nvSpPr>
        <p:spPr/>
        <p:txBody>
          <a:bodyPr/>
          <a:lstStyle/>
          <a:p>
            <a:r>
              <a:rPr lang="en-US" dirty="0" smtClean="0"/>
              <a:t>Annual count completed July 18</a:t>
            </a:r>
          </a:p>
          <a:p>
            <a:r>
              <a:rPr lang="en-US" dirty="0" smtClean="0"/>
              <a:t>Counters are:</a:t>
            </a:r>
          </a:p>
          <a:p>
            <a:pPr lvl="1"/>
            <a:r>
              <a:rPr lang="en-US" dirty="0" smtClean="0"/>
              <a:t>Trout and Little Trout Paul Oberg </a:t>
            </a:r>
          </a:p>
          <a:p>
            <a:pPr lvl="1"/>
            <a:r>
              <a:rPr lang="en-US" dirty="0" err="1" smtClean="0"/>
              <a:t>Bluewater</a:t>
            </a:r>
            <a:r>
              <a:rPr lang="en-US" dirty="0" smtClean="0"/>
              <a:t> and </a:t>
            </a:r>
            <a:r>
              <a:rPr lang="en-US" dirty="0" err="1" smtClean="0"/>
              <a:t>Wakeman</a:t>
            </a:r>
            <a:r>
              <a:rPr lang="en-US" dirty="0" smtClean="0"/>
              <a:t> Bay Denny Koewler, Steve </a:t>
            </a:r>
            <a:r>
              <a:rPr lang="en-US" dirty="0" err="1" smtClean="0"/>
              <a:t>Melin</a:t>
            </a:r>
            <a:endParaRPr lang="en-US" dirty="0" smtClean="0"/>
          </a:p>
          <a:p>
            <a:pPr lvl="1"/>
            <a:r>
              <a:rPr lang="en-US" dirty="0" err="1" smtClean="0"/>
              <a:t>Wabana</a:t>
            </a:r>
            <a:r>
              <a:rPr lang="en-US" dirty="0" smtClean="0"/>
              <a:t> Ken Zimmer and Cress Hart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1" y="214317"/>
            <a:ext cx="2263390" cy="364305"/>
          </a:xfrm>
          <a:prstGeom prst="rect">
            <a:avLst/>
          </a:prstGeom>
          <a:noFill/>
        </p:spPr>
        <p:txBody>
          <a:bodyPr wrap="none" lIns="86462" tIns="43231" rIns="86462" bIns="43231" rtlCol="0">
            <a:spAutoFit/>
          </a:bodyPr>
          <a:lstStyle/>
          <a:p>
            <a:r>
              <a:rPr lang="en-US" dirty="0" smtClean="0"/>
              <a:t>WCOLA Loon Count</a:t>
            </a:r>
            <a:endParaRPr lang="en-US" dirty="0"/>
          </a:p>
        </p:txBody>
      </p:sp>
      <p:sp>
        <p:nvSpPr>
          <p:cNvPr id="3" name="TextBox 2"/>
          <p:cNvSpPr txBox="1"/>
          <p:nvPr/>
        </p:nvSpPr>
        <p:spPr>
          <a:xfrm>
            <a:off x="725714" y="6500815"/>
            <a:ext cx="653143" cy="364321"/>
          </a:xfrm>
          <a:prstGeom prst="rect">
            <a:avLst/>
          </a:prstGeom>
          <a:noFill/>
        </p:spPr>
        <p:txBody>
          <a:bodyPr wrap="square" lIns="86462" tIns="43231" rIns="86462" bIns="43231" rtlCol="0">
            <a:spAutoFit/>
          </a:bodyPr>
          <a:lstStyle/>
          <a:p>
            <a:r>
              <a:rPr lang="en-US" dirty="0" smtClean="0"/>
              <a:t>2003</a:t>
            </a:r>
            <a:endParaRPr lang="en-US" dirty="0"/>
          </a:p>
        </p:txBody>
      </p:sp>
      <p:sp>
        <p:nvSpPr>
          <p:cNvPr id="4" name="TextBox 3"/>
          <p:cNvSpPr txBox="1"/>
          <p:nvPr/>
        </p:nvSpPr>
        <p:spPr>
          <a:xfrm>
            <a:off x="1378857" y="6500817"/>
            <a:ext cx="653143" cy="364338"/>
          </a:xfrm>
          <a:prstGeom prst="rect">
            <a:avLst/>
          </a:prstGeom>
          <a:noFill/>
        </p:spPr>
        <p:txBody>
          <a:bodyPr wrap="square" lIns="86462" tIns="43231" rIns="86462" bIns="43231" rtlCol="0">
            <a:spAutoFit/>
          </a:bodyPr>
          <a:lstStyle/>
          <a:p>
            <a:r>
              <a:rPr lang="en-US" dirty="0" smtClean="0"/>
              <a:t>04</a:t>
            </a:r>
            <a:endParaRPr lang="en-US" dirty="0"/>
          </a:p>
        </p:txBody>
      </p:sp>
      <p:sp>
        <p:nvSpPr>
          <p:cNvPr id="5" name="TextBox 4"/>
          <p:cNvSpPr txBox="1"/>
          <p:nvPr/>
        </p:nvSpPr>
        <p:spPr>
          <a:xfrm>
            <a:off x="1741714" y="6500816"/>
            <a:ext cx="435429" cy="364321"/>
          </a:xfrm>
          <a:prstGeom prst="rect">
            <a:avLst/>
          </a:prstGeom>
          <a:noFill/>
        </p:spPr>
        <p:txBody>
          <a:bodyPr wrap="square" lIns="86462" tIns="43231" rIns="86462" bIns="43231" rtlCol="0">
            <a:spAutoFit/>
          </a:bodyPr>
          <a:lstStyle/>
          <a:p>
            <a:r>
              <a:rPr lang="en-US" dirty="0" smtClean="0"/>
              <a:t>05</a:t>
            </a:r>
            <a:endParaRPr lang="en-US" dirty="0"/>
          </a:p>
        </p:txBody>
      </p:sp>
      <p:sp>
        <p:nvSpPr>
          <p:cNvPr id="6" name="TextBox 5"/>
          <p:cNvSpPr txBox="1"/>
          <p:nvPr/>
        </p:nvSpPr>
        <p:spPr>
          <a:xfrm>
            <a:off x="2177145" y="6500816"/>
            <a:ext cx="435429" cy="364321"/>
          </a:xfrm>
          <a:prstGeom prst="rect">
            <a:avLst/>
          </a:prstGeom>
          <a:noFill/>
        </p:spPr>
        <p:txBody>
          <a:bodyPr wrap="square" lIns="86462" tIns="43231" rIns="86462" bIns="43231" rtlCol="0">
            <a:spAutoFit/>
          </a:bodyPr>
          <a:lstStyle/>
          <a:p>
            <a:r>
              <a:rPr lang="en-US" dirty="0" smtClean="0"/>
              <a:t>06</a:t>
            </a:r>
            <a:endParaRPr lang="en-US" dirty="0"/>
          </a:p>
        </p:txBody>
      </p:sp>
      <p:sp>
        <p:nvSpPr>
          <p:cNvPr id="7" name="TextBox 6"/>
          <p:cNvSpPr txBox="1"/>
          <p:nvPr/>
        </p:nvSpPr>
        <p:spPr>
          <a:xfrm>
            <a:off x="2612571" y="6500817"/>
            <a:ext cx="508000" cy="364338"/>
          </a:xfrm>
          <a:prstGeom prst="rect">
            <a:avLst/>
          </a:prstGeom>
          <a:noFill/>
        </p:spPr>
        <p:txBody>
          <a:bodyPr wrap="square" lIns="86462" tIns="43231" rIns="86462" bIns="43231" rtlCol="0">
            <a:spAutoFit/>
          </a:bodyPr>
          <a:lstStyle/>
          <a:p>
            <a:r>
              <a:rPr lang="en-US" dirty="0" smtClean="0"/>
              <a:t>07</a:t>
            </a:r>
            <a:endParaRPr lang="en-US" dirty="0"/>
          </a:p>
        </p:txBody>
      </p:sp>
      <p:sp>
        <p:nvSpPr>
          <p:cNvPr id="8" name="TextBox 7"/>
          <p:cNvSpPr txBox="1"/>
          <p:nvPr/>
        </p:nvSpPr>
        <p:spPr>
          <a:xfrm>
            <a:off x="0" y="5857875"/>
            <a:ext cx="580571" cy="364338"/>
          </a:xfrm>
          <a:prstGeom prst="rect">
            <a:avLst/>
          </a:prstGeom>
          <a:noFill/>
        </p:spPr>
        <p:txBody>
          <a:bodyPr wrap="square" lIns="86462" tIns="43231" rIns="86462" bIns="43231" rtlCol="0">
            <a:spAutoFit/>
          </a:bodyPr>
          <a:lstStyle/>
          <a:p>
            <a:r>
              <a:rPr lang="en-US" dirty="0" smtClean="0"/>
              <a:t>0</a:t>
            </a:r>
            <a:endParaRPr lang="en-US" dirty="0"/>
          </a:p>
        </p:txBody>
      </p:sp>
      <p:sp>
        <p:nvSpPr>
          <p:cNvPr id="9" name="TextBox 8"/>
          <p:cNvSpPr txBox="1"/>
          <p:nvPr/>
        </p:nvSpPr>
        <p:spPr>
          <a:xfrm>
            <a:off x="4" y="4929190"/>
            <a:ext cx="435429" cy="364321"/>
          </a:xfrm>
          <a:prstGeom prst="rect">
            <a:avLst/>
          </a:prstGeom>
          <a:noFill/>
        </p:spPr>
        <p:txBody>
          <a:bodyPr wrap="square" lIns="86462" tIns="43231" rIns="86462" bIns="43231" rtlCol="0">
            <a:spAutoFit/>
          </a:bodyPr>
          <a:lstStyle/>
          <a:p>
            <a:r>
              <a:rPr lang="en-US" dirty="0" smtClean="0"/>
              <a:t>40</a:t>
            </a:r>
            <a:endParaRPr lang="en-US" dirty="0"/>
          </a:p>
        </p:txBody>
      </p:sp>
      <p:sp>
        <p:nvSpPr>
          <p:cNvPr id="10" name="TextBox 9"/>
          <p:cNvSpPr txBox="1"/>
          <p:nvPr/>
        </p:nvSpPr>
        <p:spPr>
          <a:xfrm>
            <a:off x="0" y="4071940"/>
            <a:ext cx="410979" cy="364321"/>
          </a:xfrm>
          <a:prstGeom prst="rect">
            <a:avLst/>
          </a:prstGeom>
          <a:noFill/>
        </p:spPr>
        <p:txBody>
          <a:bodyPr wrap="square" lIns="86462" tIns="43231" rIns="86462" bIns="43231" rtlCol="0">
            <a:spAutoFit/>
          </a:bodyPr>
          <a:lstStyle/>
          <a:p>
            <a:r>
              <a:rPr lang="en-US" dirty="0" smtClean="0"/>
              <a:t>50</a:t>
            </a:r>
            <a:endParaRPr lang="en-US" dirty="0"/>
          </a:p>
        </p:txBody>
      </p:sp>
      <p:sp>
        <p:nvSpPr>
          <p:cNvPr id="11" name="TextBox 10"/>
          <p:cNvSpPr txBox="1"/>
          <p:nvPr/>
        </p:nvSpPr>
        <p:spPr>
          <a:xfrm>
            <a:off x="4" y="3214690"/>
            <a:ext cx="435429" cy="364321"/>
          </a:xfrm>
          <a:prstGeom prst="rect">
            <a:avLst/>
          </a:prstGeom>
          <a:noFill/>
        </p:spPr>
        <p:txBody>
          <a:bodyPr wrap="square" lIns="86462" tIns="43231" rIns="86462" bIns="43231" rtlCol="0">
            <a:spAutoFit/>
          </a:bodyPr>
          <a:lstStyle/>
          <a:p>
            <a:r>
              <a:rPr lang="en-US" dirty="0" smtClean="0"/>
              <a:t>60</a:t>
            </a:r>
            <a:endParaRPr lang="en-US" dirty="0"/>
          </a:p>
        </p:txBody>
      </p:sp>
      <p:sp>
        <p:nvSpPr>
          <p:cNvPr id="12" name="TextBox 11"/>
          <p:cNvSpPr txBox="1"/>
          <p:nvPr/>
        </p:nvSpPr>
        <p:spPr>
          <a:xfrm>
            <a:off x="0" y="2357442"/>
            <a:ext cx="580571" cy="364338"/>
          </a:xfrm>
          <a:prstGeom prst="rect">
            <a:avLst/>
          </a:prstGeom>
          <a:noFill/>
        </p:spPr>
        <p:txBody>
          <a:bodyPr wrap="square" lIns="86462" tIns="43231" rIns="86462" bIns="43231" rtlCol="0">
            <a:spAutoFit/>
          </a:bodyPr>
          <a:lstStyle/>
          <a:p>
            <a:r>
              <a:rPr lang="en-US" dirty="0" smtClean="0"/>
              <a:t>70</a:t>
            </a:r>
            <a:endParaRPr lang="en-US" dirty="0"/>
          </a:p>
        </p:txBody>
      </p:sp>
      <p:sp>
        <p:nvSpPr>
          <p:cNvPr id="13" name="TextBox 12"/>
          <p:cNvSpPr txBox="1"/>
          <p:nvPr/>
        </p:nvSpPr>
        <p:spPr>
          <a:xfrm>
            <a:off x="0" y="1500192"/>
            <a:ext cx="508000" cy="364338"/>
          </a:xfrm>
          <a:prstGeom prst="rect">
            <a:avLst/>
          </a:prstGeom>
          <a:noFill/>
        </p:spPr>
        <p:txBody>
          <a:bodyPr wrap="square" lIns="86462" tIns="43231" rIns="86462" bIns="43231" rtlCol="0">
            <a:spAutoFit/>
          </a:bodyPr>
          <a:lstStyle/>
          <a:p>
            <a:r>
              <a:rPr lang="en-US" dirty="0" smtClean="0"/>
              <a:t>80</a:t>
            </a:r>
            <a:endParaRPr lang="en-US" dirty="0"/>
          </a:p>
        </p:txBody>
      </p:sp>
      <p:sp>
        <p:nvSpPr>
          <p:cNvPr id="14" name="TextBox 13"/>
          <p:cNvSpPr txBox="1"/>
          <p:nvPr/>
        </p:nvSpPr>
        <p:spPr>
          <a:xfrm>
            <a:off x="0" y="642942"/>
            <a:ext cx="508000" cy="364338"/>
          </a:xfrm>
          <a:prstGeom prst="rect">
            <a:avLst/>
          </a:prstGeom>
          <a:noFill/>
        </p:spPr>
        <p:txBody>
          <a:bodyPr wrap="square" lIns="86462" tIns="43231" rIns="86462" bIns="43231" rtlCol="0">
            <a:spAutoFit/>
          </a:bodyPr>
          <a:lstStyle/>
          <a:p>
            <a:r>
              <a:rPr lang="en-US" dirty="0" smtClean="0"/>
              <a:t>90</a:t>
            </a:r>
            <a:endParaRPr lang="en-US" dirty="0"/>
          </a:p>
        </p:txBody>
      </p:sp>
      <p:sp>
        <p:nvSpPr>
          <p:cNvPr id="53" name="TextBox 52"/>
          <p:cNvSpPr txBox="1"/>
          <p:nvPr/>
        </p:nvSpPr>
        <p:spPr>
          <a:xfrm>
            <a:off x="8926287" y="5786442"/>
            <a:ext cx="293427" cy="364338"/>
          </a:xfrm>
          <a:prstGeom prst="rect">
            <a:avLst/>
          </a:prstGeom>
          <a:noFill/>
        </p:spPr>
        <p:txBody>
          <a:bodyPr wrap="square" lIns="86462" tIns="43231" rIns="86462" bIns="43231" rtlCol="0">
            <a:spAutoFit/>
          </a:bodyPr>
          <a:lstStyle/>
          <a:p>
            <a:r>
              <a:rPr lang="en-US" dirty="0" smtClean="0"/>
              <a:t>0</a:t>
            </a:r>
            <a:endParaRPr lang="en-US" dirty="0"/>
          </a:p>
        </p:txBody>
      </p:sp>
      <p:sp>
        <p:nvSpPr>
          <p:cNvPr id="54" name="TextBox 53"/>
          <p:cNvSpPr txBox="1"/>
          <p:nvPr/>
        </p:nvSpPr>
        <p:spPr>
          <a:xfrm>
            <a:off x="8926287" y="4929192"/>
            <a:ext cx="293427" cy="364338"/>
          </a:xfrm>
          <a:prstGeom prst="rect">
            <a:avLst/>
          </a:prstGeom>
          <a:noFill/>
        </p:spPr>
        <p:txBody>
          <a:bodyPr wrap="square" lIns="86462" tIns="43231" rIns="86462" bIns="43231" rtlCol="0">
            <a:spAutoFit/>
          </a:bodyPr>
          <a:lstStyle/>
          <a:p>
            <a:r>
              <a:rPr lang="en-US" dirty="0" smtClean="0"/>
              <a:t>6</a:t>
            </a:r>
            <a:endParaRPr lang="en-US" dirty="0"/>
          </a:p>
        </p:txBody>
      </p:sp>
      <p:sp>
        <p:nvSpPr>
          <p:cNvPr id="55" name="TextBox 54"/>
          <p:cNvSpPr txBox="1"/>
          <p:nvPr/>
        </p:nvSpPr>
        <p:spPr>
          <a:xfrm>
            <a:off x="8781147" y="4071942"/>
            <a:ext cx="511141" cy="364338"/>
          </a:xfrm>
          <a:prstGeom prst="rect">
            <a:avLst/>
          </a:prstGeom>
          <a:noFill/>
        </p:spPr>
        <p:txBody>
          <a:bodyPr wrap="square" lIns="86462" tIns="43231" rIns="86462" bIns="43231" rtlCol="0">
            <a:spAutoFit/>
          </a:bodyPr>
          <a:lstStyle/>
          <a:p>
            <a:r>
              <a:rPr lang="en-US" dirty="0" smtClean="0"/>
              <a:t>12</a:t>
            </a:r>
            <a:endParaRPr lang="en-US" dirty="0"/>
          </a:p>
        </p:txBody>
      </p:sp>
      <p:sp>
        <p:nvSpPr>
          <p:cNvPr id="79" name="TextBox 78"/>
          <p:cNvSpPr txBox="1"/>
          <p:nvPr/>
        </p:nvSpPr>
        <p:spPr>
          <a:xfrm>
            <a:off x="3048000" y="6500817"/>
            <a:ext cx="508000" cy="364338"/>
          </a:xfrm>
          <a:prstGeom prst="rect">
            <a:avLst/>
          </a:prstGeom>
          <a:noFill/>
        </p:spPr>
        <p:txBody>
          <a:bodyPr wrap="square" lIns="86462" tIns="43231" rIns="86462" bIns="43231" rtlCol="0">
            <a:spAutoFit/>
          </a:bodyPr>
          <a:lstStyle/>
          <a:p>
            <a:r>
              <a:rPr lang="en-US" dirty="0" smtClean="0"/>
              <a:t>08</a:t>
            </a:r>
            <a:endParaRPr lang="en-US" dirty="0"/>
          </a:p>
        </p:txBody>
      </p:sp>
      <p:sp>
        <p:nvSpPr>
          <p:cNvPr id="80" name="TextBox 79"/>
          <p:cNvSpPr txBox="1"/>
          <p:nvPr/>
        </p:nvSpPr>
        <p:spPr>
          <a:xfrm>
            <a:off x="3483429" y="6500817"/>
            <a:ext cx="508000" cy="364338"/>
          </a:xfrm>
          <a:prstGeom prst="rect">
            <a:avLst/>
          </a:prstGeom>
          <a:noFill/>
        </p:spPr>
        <p:txBody>
          <a:bodyPr wrap="square" lIns="86462" tIns="43231" rIns="86462" bIns="43231" rtlCol="0">
            <a:spAutoFit/>
          </a:bodyPr>
          <a:lstStyle/>
          <a:p>
            <a:r>
              <a:rPr lang="en-US" dirty="0" smtClean="0"/>
              <a:t>09</a:t>
            </a:r>
            <a:endParaRPr lang="en-US" dirty="0"/>
          </a:p>
        </p:txBody>
      </p:sp>
      <p:sp>
        <p:nvSpPr>
          <p:cNvPr id="81" name="TextBox 80"/>
          <p:cNvSpPr txBox="1"/>
          <p:nvPr/>
        </p:nvSpPr>
        <p:spPr>
          <a:xfrm>
            <a:off x="3991429" y="6500817"/>
            <a:ext cx="556122" cy="364338"/>
          </a:xfrm>
          <a:prstGeom prst="rect">
            <a:avLst/>
          </a:prstGeom>
          <a:noFill/>
        </p:spPr>
        <p:txBody>
          <a:bodyPr wrap="square" lIns="86462" tIns="43231" rIns="86462" bIns="43231" rtlCol="0">
            <a:spAutoFit/>
          </a:bodyPr>
          <a:lstStyle/>
          <a:p>
            <a:r>
              <a:rPr lang="en-US" dirty="0" smtClean="0"/>
              <a:t>10</a:t>
            </a:r>
            <a:endParaRPr lang="en-US" dirty="0"/>
          </a:p>
        </p:txBody>
      </p:sp>
      <p:sp>
        <p:nvSpPr>
          <p:cNvPr id="82" name="TextBox 81"/>
          <p:cNvSpPr txBox="1"/>
          <p:nvPr/>
        </p:nvSpPr>
        <p:spPr>
          <a:xfrm>
            <a:off x="4354290" y="6500817"/>
            <a:ext cx="580571" cy="364338"/>
          </a:xfrm>
          <a:prstGeom prst="rect">
            <a:avLst/>
          </a:prstGeom>
          <a:noFill/>
        </p:spPr>
        <p:txBody>
          <a:bodyPr wrap="square" lIns="86462" tIns="43231" rIns="86462" bIns="43231" rtlCol="0">
            <a:spAutoFit/>
          </a:bodyPr>
          <a:lstStyle/>
          <a:p>
            <a:r>
              <a:rPr lang="en-US" dirty="0" smtClean="0"/>
              <a:t>11</a:t>
            </a:r>
            <a:endParaRPr lang="en-US" dirty="0"/>
          </a:p>
        </p:txBody>
      </p:sp>
      <p:sp>
        <p:nvSpPr>
          <p:cNvPr id="83" name="TextBox 82"/>
          <p:cNvSpPr txBox="1"/>
          <p:nvPr/>
        </p:nvSpPr>
        <p:spPr>
          <a:xfrm>
            <a:off x="4862286" y="6500817"/>
            <a:ext cx="483550" cy="364338"/>
          </a:xfrm>
          <a:prstGeom prst="rect">
            <a:avLst/>
          </a:prstGeom>
          <a:noFill/>
        </p:spPr>
        <p:txBody>
          <a:bodyPr wrap="square" lIns="86462" tIns="43231" rIns="86462" bIns="43231" rtlCol="0">
            <a:spAutoFit/>
          </a:bodyPr>
          <a:lstStyle/>
          <a:p>
            <a:r>
              <a:rPr lang="en-US" dirty="0" smtClean="0"/>
              <a:t>12</a:t>
            </a:r>
            <a:endParaRPr lang="en-US" dirty="0"/>
          </a:p>
        </p:txBody>
      </p:sp>
      <p:sp>
        <p:nvSpPr>
          <p:cNvPr id="84" name="TextBox 83"/>
          <p:cNvSpPr txBox="1"/>
          <p:nvPr/>
        </p:nvSpPr>
        <p:spPr>
          <a:xfrm>
            <a:off x="5225143" y="6500817"/>
            <a:ext cx="508000" cy="364338"/>
          </a:xfrm>
          <a:prstGeom prst="rect">
            <a:avLst/>
          </a:prstGeom>
          <a:noFill/>
        </p:spPr>
        <p:txBody>
          <a:bodyPr wrap="square" lIns="86462" tIns="43231" rIns="86462" bIns="43231" rtlCol="0">
            <a:spAutoFit/>
          </a:bodyPr>
          <a:lstStyle/>
          <a:p>
            <a:r>
              <a:rPr lang="en-US" dirty="0" smtClean="0"/>
              <a:t>13</a:t>
            </a:r>
            <a:endParaRPr lang="en-US" dirty="0"/>
          </a:p>
        </p:txBody>
      </p:sp>
      <p:sp>
        <p:nvSpPr>
          <p:cNvPr id="85" name="TextBox 84"/>
          <p:cNvSpPr txBox="1"/>
          <p:nvPr/>
        </p:nvSpPr>
        <p:spPr>
          <a:xfrm>
            <a:off x="5660571" y="6500817"/>
            <a:ext cx="508000" cy="364338"/>
          </a:xfrm>
          <a:prstGeom prst="rect">
            <a:avLst/>
          </a:prstGeom>
          <a:noFill/>
        </p:spPr>
        <p:txBody>
          <a:bodyPr wrap="square" lIns="86462" tIns="43231" rIns="86462" bIns="43231" rtlCol="0">
            <a:spAutoFit/>
          </a:bodyPr>
          <a:lstStyle/>
          <a:p>
            <a:r>
              <a:rPr lang="en-US" dirty="0" smtClean="0"/>
              <a:t>14</a:t>
            </a:r>
            <a:endParaRPr lang="en-US" dirty="0"/>
          </a:p>
        </p:txBody>
      </p:sp>
      <p:sp>
        <p:nvSpPr>
          <p:cNvPr id="86" name="TextBox 85"/>
          <p:cNvSpPr txBox="1"/>
          <p:nvPr/>
        </p:nvSpPr>
        <p:spPr>
          <a:xfrm>
            <a:off x="6096000" y="6500817"/>
            <a:ext cx="628693" cy="364338"/>
          </a:xfrm>
          <a:prstGeom prst="rect">
            <a:avLst/>
          </a:prstGeom>
          <a:noFill/>
        </p:spPr>
        <p:txBody>
          <a:bodyPr wrap="square" lIns="86462" tIns="43231" rIns="86462" bIns="43231" rtlCol="0">
            <a:spAutoFit/>
          </a:bodyPr>
          <a:lstStyle/>
          <a:p>
            <a:r>
              <a:rPr lang="en-US" dirty="0" smtClean="0"/>
              <a:t>15</a:t>
            </a:r>
            <a:endParaRPr lang="en-US" dirty="0"/>
          </a:p>
        </p:txBody>
      </p:sp>
      <p:sp>
        <p:nvSpPr>
          <p:cNvPr id="87" name="TextBox 86"/>
          <p:cNvSpPr txBox="1"/>
          <p:nvPr/>
        </p:nvSpPr>
        <p:spPr>
          <a:xfrm>
            <a:off x="6531429" y="6500817"/>
            <a:ext cx="556122" cy="364338"/>
          </a:xfrm>
          <a:prstGeom prst="rect">
            <a:avLst/>
          </a:prstGeom>
          <a:noFill/>
        </p:spPr>
        <p:txBody>
          <a:bodyPr wrap="square" lIns="86462" tIns="43231" rIns="86462" bIns="43231" rtlCol="0">
            <a:spAutoFit/>
          </a:bodyPr>
          <a:lstStyle/>
          <a:p>
            <a:r>
              <a:rPr lang="en-US" dirty="0" smtClean="0"/>
              <a:t>16</a:t>
            </a:r>
            <a:endParaRPr lang="en-US" dirty="0"/>
          </a:p>
        </p:txBody>
      </p:sp>
      <p:sp>
        <p:nvSpPr>
          <p:cNvPr id="88" name="TextBox 87"/>
          <p:cNvSpPr txBox="1"/>
          <p:nvPr/>
        </p:nvSpPr>
        <p:spPr>
          <a:xfrm>
            <a:off x="6966857" y="6500817"/>
            <a:ext cx="628693" cy="364338"/>
          </a:xfrm>
          <a:prstGeom prst="rect">
            <a:avLst/>
          </a:prstGeom>
          <a:noFill/>
        </p:spPr>
        <p:txBody>
          <a:bodyPr wrap="square" lIns="86462" tIns="43231" rIns="86462" bIns="43231" rtlCol="0">
            <a:spAutoFit/>
          </a:bodyPr>
          <a:lstStyle/>
          <a:p>
            <a:r>
              <a:rPr lang="en-US" dirty="0" smtClean="0"/>
              <a:t>17</a:t>
            </a:r>
            <a:endParaRPr lang="en-US" dirty="0"/>
          </a:p>
        </p:txBody>
      </p:sp>
      <p:sp>
        <p:nvSpPr>
          <p:cNvPr id="89" name="TextBox 88"/>
          <p:cNvSpPr txBox="1"/>
          <p:nvPr/>
        </p:nvSpPr>
        <p:spPr>
          <a:xfrm>
            <a:off x="7402286" y="6500817"/>
            <a:ext cx="483550" cy="364338"/>
          </a:xfrm>
          <a:prstGeom prst="rect">
            <a:avLst/>
          </a:prstGeom>
          <a:noFill/>
        </p:spPr>
        <p:txBody>
          <a:bodyPr wrap="square" lIns="86462" tIns="43231" rIns="86462" bIns="43231" rtlCol="0">
            <a:spAutoFit/>
          </a:bodyPr>
          <a:lstStyle/>
          <a:p>
            <a:r>
              <a:rPr lang="en-US" dirty="0" smtClean="0"/>
              <a:t>18</a:t>
            </a:r>
            <a:endParaRPr lang="en-US" dirty="0"/>
          </a:p>
        </p:txBody>
      </p:sp>
      <p:sp>
        <p:nvSpPr>
          <p:cNvPr id="90" name="TextBox 89"/>
          <p:cNvSpPr txBox="1"/>
          <p:nvPr/>
        </p:nvSpPr>
        <p:spPr>
          <a:xfrm>
            <a:off x="7837714" y="6500817"/>
            <a:ext cx="556122" cy="364338"/>
          </a:xfrm>
          <a:prstGeom prst="rect">
            <a:avLst/>
          </a:prstGeom>
          <a:noFill/>
        </p:spPr>
        <p:txBody>
          <a:bodyPr wrap="square" lIns="86462" tIns="43231" rIns="86462" bIns="43231" rtlCol="0">
            <a:spAutoFit/>
          </a:bodyPr>
          <a:lstStyle/>
          <a:p>
            <a:r>
              <a:rPr lang="en-US" dirty="0" smtClean="0"/>
              <a:t>19</a:t>
            </a:r>
            <a:endParaRPr lang="en-US" dirty="0"/>
          </a:p>
        </p:txBody>
      </p:sp>
      <p:sp>
        <p:nvSpPr>
          <p:cNvPr id="91" name="TextBox 90"/>
          <p:cNvSpPr txBox="1"/>
          <p:nvPr/>
        </p:nvSpPr>
        <p:spPr>
          <a:xfrm>
            <a:off x="8345714" y="6500817"/>
            <a:ext cx="628693" cy="364338"/>
          </a:xfrm>
          <a:prstGeom prst="rect">
            <a:avLst/>
          </a:prstGeom>
          <a:noFill/>
        </p:spPr>
        <p:txBody>
          <a:bodyPr wrap="square" lIns="86462" tIns="43231" rIns="86462" bIns="43231" rtlCol="0">
            <a:spAutoFit/>
          </a:bodyPr>
          <a:lstStyle/>
          <a:p>
            <a:r>
              <a:rPr lang="en-US" dirty="0" smtClean="0"/>
              <a:t>20</a:t>
            </a:r>
            <a:endParaRPr lang="en-US" dirty="0"/>
          </a:p>
        </p:txBody>
      </p:sp>
      <p:cxnSp>
        <p:nvCxnSpPr>
          <p:cNvPr id="96" name="Straight Connector 95"/>
          <p:cNvCxnSpPr/>
          <p:nvPr/>
        </p:nvCxnSpPr>
        <p:spPr>
          <a:xfrm>
            <a:off x="1088571" y="3786188"/>
            <a:ext cx="435429" cy="571500"/>
          </a:xfrm>
          <a:prstGeom prst="line">
            <a:avLst/>
          </a:prstGeom>
        </p:spPr>
        <p:style>
          <a:lnRef idx="3">
            <a:schemeClr val="accent2"/>
          </a:lnRef>
          <a:fillRef idx="0">
            <a:schemeClr val="accent2"/>
          </a:fillRef>
          <a:effectRef idx="2">
            <a:schemeClr val="accent2"/>
          </a:effectRef>
          <a:fontRef idx="minor">
            <a:schemeClr val="tx1"/>
          </a:fontRef>
        </p:style>
      </p:cxnSp>
      <p:cxnSp>
        <p:nvCxnSpPr>
          <p:cNvPr id="98" name="Straight Connector 97"/>
          <p:cNvCxnSpPr/>
          <p:nvPr/>
        </p:nvCxnSpPr>
        <p:spPr>
          <a:xfrm>
            <a:off x="1524004" y="4357687"/>
            <a:ext cx="435429" cy="3571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0" name="Straight Connector 99"/>
          <p:cNvCxnSpPr/>
          <p:nvPr/>
        </p:nvCxnSpPr>
        <p:spPr>
          <a:xfrm>
            <a:off x="1959428" y="4714875"/>
            <a:ext cx="43542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2" name="Straight Connector 101"/>
          <p:cNvCxnSpPr/>
          <p:nvPr/>
        </p:nvCxnSpPr>
        <p:spPr>
          <a:xfrm flipV="1">
            <a:off x="2394861" y="2571754"/>
            <a:ext cx="435429" cy="2143125"/>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a:off x="2830286" y="2571754"/>
            <a:ext cx="508000" cy="1428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06" name="Straight Connector 105"/>
          <p:cNvCxnSpPr/>
          <p:nvPr/>
        </p:nvCxnSpPr>
        <p:spPr>
          <a:xfrm>
            <a:off x="3338290" y="2714629"/>
            <a:ext cx="362857" cy="50006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flipV="1">
            <a:off x="4136571" y="3000375"/>
            <a:ext cx="435429" cy="1143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2" name="Straight Connector 111"/>
          <p:cNvCxnSpPr/>
          <p:nvPr/>
        </p:nvCxnSpPr>
        <p:spPr>
          <a:xfrm>
            <a:off x="4572004" y="3000379"/>
            <a:ext cx="435429" cy="785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flipV="1">
            <a:off x="5007428" y="1214438"/>
            <a:ext cx="435429" cy="2571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0" name="Straight Connector 119"/>
          <p:cNvCxnSpPr/>
          <p:nvPr/>
        </p:nvCxnSpPr>
        <p:spPr>
          <a:xfrm>
            <a:off x="3701146" y="3214687"/>
            <a:ext cx="435429" cy="9286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7" name="Straight Connector 146"/>
          <p:cNvCxnSpPr/>
          <p:nvPr/>
        </p:nvCxnSpPr>
        <p:spPr>
          <a:xfrm flipV="1">
            <a:off x="1088571" y="4929191"/>
            <a:ext cx="435429" cy="785813"/>
          </a:xfrm>
          <a:prstGeom prst="line">
            <a:avLst/>
          </a:prstGeom>
        </p:spPr>
        <p:style>
          <a:lnRef idx="3">
            <a:schemeClr val="accent5"/>
          </a:lnRef>
          <a:fillRef idx="0">
            <a:schemeClr val="accent5"/>
          </a:fillRef>
          <a:effectRef idx="2">
            <a:schemeClr val="accent5"/>
          </a:effectRef>
          <a:fontRef idx="minor">
            <a:schemeClr val="tx1"/>
          </a:fontRef>
        </p:style>
      </p:cxnSp>
      <p:cxnSp>
        <p:nvCxnSpPr>
          <p:cNvPr id="149" name="Straight Connector 148"/>
          <p:cNvCxnSpPr/>
          <p:nvPr/>
        </p:nvCxnSpPr>
        <p:spPr>
          <a:xfrm flipV="1">
            <a:off x="1524004" y="4857754"/>
            <a:ext cx="435429" cy="7143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1" name="Straight Connector 150"/>
          <p:cNvCxnSpPr/>
          <p:nvPr/>
        </p:nvCxnSpPr>
        <p:spPr>
          <a:xfrm>
            <a:off x="1959428" y="4857750"/>
            <a:ext cx="435429" cy="11430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53" name="Straight Connector 152"/>
          <p:cNvCxnSpPr/>
          <p:nvPr/>
        </p:nvCxnSpPr>
        <p:spPr>
          <a:xfrm flipV="1">
            <a:off x="2394861" y="5143500"/>
            <a:ext cx="435429" cy="857250"/>
          </a:xfrm>
          <a:prstGeom prst="line">
            <a:avLst/>
          </a:prstGeom>
        </p:spPr>
        <p:style>
          <a:lnRef idx="3">
            <a:schemeClr val="accent5"/>
          </a:lnRef>
          <a:fillRef idx="0">
            <a:schemeClr val="accent5"/>
          </a:fillRef>
          <a:effectRef idx="2">
            <a:schemeClr val="accent5"/>
          </a:effectRef>
          <a:fontRef idx="minor">
            <a:schemeClr val="tx1"/>
          </a:fontRef>
        </p:style>
      </p:cxnSp>
      <p:cxnSp>
        <p:nvCxnSpPr>
          <p:cNvPr id="155" name="Straight Connector 154"/>
          <p:cNvCxnSpPr/>
          <p:nvPr/>
        </p:nvCxnSpPr>
        <p:spPr>
          <a:xfrm>
            <a:off x="2830286" y="5143504"/>
            <a:ext cx="435429" cy="3571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7" name="Straight Connector 156"/>
          <p:cNvCxnSpPr/>
          <p:nvPr/>
        </p:nvCxnSpPr>
        <p:spPr>
          <a:xfrm>
            <a:off x="3265714" y="5500691"/>
            <a:ext cx="435429" cy="214313"/>
          </a:xfrm>
          <a:prstGeom prst="line">
            <a:avLst/>
          </a:prstGeom>
        </p:spPr>
        <p:style>
          <a:lnRef idx="3">
            <a:schemeClr val="accent5"/>
          </a:lnRef>
          <a:fillRef idx="0">
            <a:schemeClr val="accent5"/>
          </a:fillRef>
          <a:effectRef idx="2">
            <a:schemeClr val="accent5"/>
          </a:effectRef>
          <a:fontRef idx="minor">
            <a:schemeClr val="tx1"/>
          </a:fontRef>
        </p:style>
      </p:cxnSp>
      <p:cxnSp>
        <p:nvCxnSpPr>
          <p:cNvPr id="159" name="Straight Connector 158"/>
          <p:cNvCxnSpPr/>
          <p:nvPr/>
        </p:nvCxnSpPr>
        <p:spPr>
          <a:xfrm flipV="1">
            <a:off x="3701147" y="5286379"/>
            <a:ext cx="362857" cy="4286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61" name="Straight Connector 160"/>
          <p:cNvCxnSpPr/>
          <p:nvPr/>
        </p:nvCxnSpPr>
        <p:spPr>
          <a:xfrm flipV="1">
            <a:off x="4064000" y="5143504"/>
            <a:ext cx="508000" cy="142875"/>
          </a:xfrm>
          <a:prstGeom prst="line">
            <a:avLst/>
          </a:prstGeom>
        </p:spPr>
        <p:style>
          <a:lnRef idx="3">
            <a:schemeClr val="accent5"/>
          </a:lnRef>
          <a:fillRef idx="0">
            <a:schemeClr val="accent5"/>
          </a:fillRef>
          <a:effectRef idx="2">
            <a:schemeClr val="accent5"/>
          </a:effectRef>
          <a:fontRef idx="minor">
            <a:schemeClr val="tx1"/>
          </a:fontRef>
        </p:style>
      </p:cxnSp>
      <p:cxnSp>
        <p:nvCxnSpPr>
          <p:cNvPr id="163" name="Straight Connector 162"/>
          <p:cNvCxnSpPr/>
          <p:nvPr/>
        </p:nvCxnSpPr>
        <p:spPr>
          <a:xfrm flipV="1">
            <a:off x="4572000" y="4572000"/>
            <a:ext cx="362857" cy="5715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5" name="Straight Connector 164"/>
          <p:cNvCxnSpPr/>
          <p:nvPr/>
        </p:nvCxnSpPr>
        <p:spPr>
          <a:xfrm>
            <a:off x="4934857" y="4572004"/>
            <a:ext cx="508000" cy="142875"/>
          </a:xfrm>
          <a:prstGeom prst="line">
            <a:avLst/>
          </a:prstGeom>
        </p:spPr>
        <p:style>
          <a:lnRef idx="3">
            <a:schemeClr val="accent5"/>
          </a:lnRef>
          <a:fillRef idx="0">
            <a:schemeClr val="accent5"/>
          </a:fillRef>
          <a:effectRef idx="2">
            <a:schemeClr val="accent5"/>
          </a:effectRef>
          <a:fontRef idx="minor">
            <a:schemeClr val="tx1"/>
          </a:fontRef>
        </p:style>
      </p:cxnSp>
      <p:cxnSp>
        <p:nvCxnSpPr>
          <p:cNvPr id="167" name="Straight Connector 166"/>
          <p:cNvCxnSpPr/>
          <p:nvPr/>
        </p:nvCxnSpPr>
        <p:spPr>
          <a:xfrm>
            <a:off x="5442861" y="4714879"/>
            <a:ext cx="435429" cy="214313"/>
          </a:xfrm>
          <a:prstGeom prst="line">
            <a:avLst/>
          </a:prstGeom>
        </p:spPr>
        <p:style>
          <a:lnRef idx="3">
            <a:schemeClr val="accent5"/>
          </a:lnRef>
          <a:fillRef idx="0">
            <a:schemeClr val="accent5"/>
          </a:fillRef>
          <a:effectRef idx="2">
            <a:schemeClr val="accent5"/>
          </a:effectRef>
          <a:fontRef idx="minor">
            <a:schemeClr val="tx1"/>
          </a:fontRef>
        </p:style>
      </p:cxnSp>
      <p:sp>
        <p:nvSpPr>
          <p:cNvPr id="168" name="TextBox 167"/>
          <p:cNvSpPr txBox="1"/>
          <p:nvPr/>
        </p:nvSpPr>
        <p:spPr>
          <a:xfrm>
            <a:off x="5007433" y="4857752"/>
            <a:ext cx="936167" cy="364305"/>
          </a:xfrm>
          <a:prstGeom prst="rect">
            <a:avLst/>
          </a:prstGeom>
          <a:noFill/>
        </p:spPr>
        <p:txBody>
          <a:bodyPr wrap="square" lIns="86462" tIns="43231" rIns="86462" bIns="43231" rtlCol="0">
            <a:spAutoFit/>
          </a:bodyPr>
          <a:lstStyle/>
          <a:p>
            <a:r>
              <a:rPr lang="en-US" dirty="0" smtClean="0"/>
              <a:t>Chicks</a:t>
            </a:r>
            <a:endParaRPr lang="en-US" dirty="0"/>
          </a:p>
        </p:txBody>
      </p:sp>
      <p:sp>
        <p:nvSpPr>
          <p:cNvPr id="169" name="TextBox 168"/>
          <p:cNvSpPr txBox="1"/>
          <p:nvPr/>
        </p:nvSpPr>
        <p:spPr>
          <a:xfrm>
            <a:off x="580576" y="3442952"/>
            <a:ext cx="1306285" cy="364338"/>
          </a:xfrm>
          <a:prstGeom prst="rect">
            <a:avLst/>
          </a:prstGeom>
          <a:noFill/>
        </p:spPr>
        <p:txBody>
          <a:bodyPr wrap="square" lIns="86462" tIns="43231" rIns="86462" bIns="43231" rtlCol="0">
            <a:spAutoFit/>
          </a:bodyPr>
          <a:lstStyle/>
          <a:p>
            <a:r>
              <a:rPr lang="en-US" dirty="0" smtClean="0"/>
              <a:t>Adults</a:t>
            </a:r>
            <a:endParaRPr lang="en-US" dirty="0"/>
          </a:p>
        </p:txBody>
      </p:sp>
      <p:sp>
        <p:nvSpPr>
          <p:cNvPr id="170" name="TextBox 169"/>
          <p:cNvSpPr txBox="1"/>
          <p:nvPr/>
        </p:nvSpPr>
        <p:spPr>
          <a:xfrm>
            <a:off x="653143" y="857250"/>
            <a:ext cx="1814286" cy="364338"/>
          </a:xfrm>
          <a:prstGeom prst="rect">
            <a:avLst/>
          </a:prstGeom>
          <a:noFill/>
        </p:spPr>
        <p:txBody>
          <a:bodyPr wrap="square" lIns="86462" tIns="43231" rIns="86462" bIns="43231" rtlCol="0">
            <a:spAutoFit/>
          </a:bodyPr>
          <a:lstStyle/>
          <a:p>
            <a:r>
              <a:rPr lang="en-US" dirty="0" smtClean="0"/>
              <a:t>Bluewater     6/2</a:t>
            </a:r>
            <a:endParaRPr lang="en-US" dirty="0"/>
          </a:p>
        </p:txBody>
      </p:sp>
      <p:sp>
        <p:nvSpPr>
          <p:cNvPr id="171" name="TextBox 170"/>
          <p:cNvSpPr txBox="1"/>
          <p:nvPr/>
        </p:nvSpPr>
        <p:spPr>
          <a:xfrm>
            <a:off x="653143" y="1143000"/>
            <a:ext cx="2546310" cy="364338"/>
          </a:xfrm>
          <a:prstGeom prst="rect">
            <a:avLst/>
          </a:prstGeom>
          <a:noFill/>
        </p:spPr>
        <p:txBody>
          <a:bodyPr wrap="square" lIns="86462" tIns="43231" rIns="86462" bIns="43231" rtlCol="0">
            <a:spAutoFit/>
          </a:bodyPr>
          <a:lstStyle/>
          <a:p>
            <a:r>
              <a:rPr lang="en-US" dirty="0" smtClean="0"/>
              <a:t>Wabana        22/3</a:t>
            </a:r>
            <a:endParaRPr lang="en-US" dirty="0"/>
          </a:p>
        </p:txBody>
      </p:sp>
      <p:sp>
        <p:nvSpPr>
          <p:cNvPr id="172" name="TextBox 171"/>
          <p:cNvSpPr txBox="1"/>
          <p:nvPr/>
        </p:nvSpPr>
        <p:spPr>
          <a:xfrm>
            <a:off x="653144" y="1428752"/>
            <a:ext cx="1937655" cy="1195302"/>
          </a:xfrm>
          <a:prstGeom prst="rect">
            <a:avLst/>
          </a:prstGeom>
          <a:noFill/>
        </p:spPr>
        <p:txBody>
          <a:bodyPr wrap="square" lIns="86462" tIns="43231" rIns="86462" bIns="43231" rtlCol="0">
            <a:spAutoFit/>
          </a:bodyPr>
          <a:lstStyle/>
          <a:p>
            <a:r>
              <a:rPr lang="en-US" dirty="0" smtClean="0"/>
              <a:t>Trout            40/2  	            		            </a:t>
            </a:r>
            <a:endParaRPr lang="en-US" dirty="0"/>
          </a:p>
        </p:txBody>
      </p:sp>
      <p:sp>
        <p:nvSpPr>
          <p:cNvPr id="173" name="TextBox 172"/>
          <p:cNvSpPr txBox="1"/>
          <p:nvPr/>
        </p:nvSpPr>
        <p:spPr>
          <a:xfrm>
            <a:off x="653147" y="1714500"/>
            <a:ext cx="1969867" cy="364338"/>
          </a:xfrm>
          <a:prstGeom prst="rect">
            <a:avLst/>
          </a:prstGeom>
          <a:noFill/>
        </p:spPr>
        <p:txBody>
          <a:bodyPr wrap="square" lIns="86462" tIns="43231" rIns="86462" bIns="43231" rtlCol="0">
            <a:spAutoFit/>
          </a:bodyPr>
          <a:lstStyle/>
          <a:p>
            <a:r>
              <a:rPr lang="en-US" dirty="0" smtClean="0"/>
              <a:t>Little Trout   1/0</a:t>
            </a:r>
            <a:endParaRPr lang="en-US" dirty="0"/>
          </a:p>
        </p:txBody>
      </p:sp>
      <p:sp>
        <p:nvSpPr>
          <p:cNvPr id="174" name="TextBox 173"/>
          <p:cNvSpPr txBox="1"/>
          <p:nvPr/>
        </p:nvSpPr>
        <p:spPr>
          <a:xfrm>
            <a:off x="725719" y="571500"/>
            <a:ext cx="1598727" cy="641336"/>
          </a:xfrm>
          <a:prstGeom prst="rect">
            <a:avLst/>
          </a:prstGeom>
          <a:noFill/>
        </p:spPr>
        <p:txBody>
          <a:bodyPr wrap="square" lIns="86462" tIns="43231" rIns="86462" bIns="43231" rtlCol="0">
            <a:spAutoFit/>
          </a:bodyPr>
          <a:lstStyle/>
          <a:p>
            <a:r>
              <a:rPr lang="en-US" u="sng" dirty="0" smtClean="0"/>
              <a:t>2014 count</a:t>
            </a:r>
            <a:r>
              <a:rPr lang="en-US" dirty="0" smtClean="0"/>
              <a:t>	</a:t>
            </a:r>
            <a:endParaRPr lang="en-US" dirty="0"/>
          </a:p>
        </p:txBody>
      </p:sp>
      <p:sp>
        <p:nvSpPr>
          <p:cNvPr id="62" name="TextBox 61"/>
          <p:cNvSpPr txBox="1"/>
          <p:nvPr/>
        </p:nvSpPr>
        <p:spPr>
          <a:xfrm>
            <a:off x="2612571" y="571500"/>
            <a:ext cx="1306286" cy="364338"/>
          </a:xfrm>
          <a:prstGeom prst="rect">
            <a:avLst/>
          </a:prstGeom>
          <a:noFill/>
        </p:spPr>
        <p:txBody>
          <a:bodyPr wrap="square" lIns="86462" tIns="43231" rIns="86462" bIns="43231" rtlCol="0">
            <a:spAutoFit/>
          </a:bodyPr>
          <a:lstStyle/>
          <a:p>
            <a:r>
              <a:rPr lang="en-US" u="sng" dirty="0" smtClean="0"/>
              <a:t>2015 count</a:t>
            </a:r>
            <a:endParaRPr lang="en-US" u="sng" dirty="0"/>
          </a:p>
        </p:txBody>
      </p:sp>
      <p:sp>
        <p:nvSpPr>
          <p:cNvPr id="63" name="TextBox 62"/>
          <p:cNvSpPr txBox="1"/>
          <p:nvPr/>
        </p:nvSpPr>
        <p:spPr>
          <a:xfrm>
            <a:off x="2757714" y="857251"/>
            <a:ext cx="653143" cy="364338"/>
          </a:xfrm>
          <a:prstGeom prst="rect">
            <a:avLst/>
          </a:prstGeom>
          <a:noFill/>
        </p:spPr>
        <p:txBody>
          <a:bodyPr wrap="square" lIns="86462" tIns="43231" rIns="86462" bIns="43231" rtlCol="0">
            <a:spAutoFit/>
          </a:bodyPr>
          <a:lstStyle/>
          <a:p>
            <a:r>
              <a:rPr lang="en-US" dirty="0" smtClean="0"/>
              <a:t>7/0</a:t>
            </a:r>
            <a:endParaRPr lang="en-US" dirty="0"/>
          </a:p>
        </p:txBody>
      </p:sp>
      <p:sp>
        <p:nvSpPr>
          <p:cNvPr id="64" name="TextBox 63"/>
          <p:cNvSpPr txBox="1"/>
          <p:nvPr/>
        </p:nvSpPr>
        <p:spPr>
          <a:xfrm>
            <a:off x="2685143" y="1143000"/>
            <a:ext cx="1088571" cy="364338"/>
          </a:xfrm>
          <a:prstGeom prst="rect">
            <a:avLst/>
          </a:prstGeom>
          <a:noFill/>
        </p:spPr>
        <p:txBody>
          <a:bodyPr wrap="square" lIns="86462" tIns="43231" rIns="86462" bIns="43231" rtlCol="0">
            <a:spAutoFit/>
          </a:bodyPr>
          <a:lstStyle/>
          <a:p>
            <a:r>
              <a:rPr lang="en-US" dirty="0" smtClean="0"/>
              <a:t>21/3</a:t>
            </a:r>
            <a:endParaRPr lang="en-US" dirty="0"/>
          </a:p>
        </p:txBody>
      </p:sp>
      <p:sp>
        <p:nvSpPr>
          <p:cNvPr id="65" name="TextBox 64"/>
          <p:cNvSpPr txBox="1"/>
          <p:nvPr/>
        </p:nvSpPr>
        <p:spPr>
          <a:xfrm>
            <a:off x="2685143" y="1428750"/>
            <a:ext cx="798286" cy="364338"/>
          </a:xfrm>
          <a:prstGeom prst="rect">
            <a:avLst/>
          </a:prstGeom>
          <a:noFill/>
        </p:spPr>
        <p:txBody>
          <a:bodyPr wrap="square" lIns="86462" tIns="43231" rIns="86462" bIns="43231" rtlCol="0">
            <a:spAutoFit/>
          </a:bodyPr>
          <a:lstStyle/>
          <a:p>
            <a:r>
              <a:rPr lang="en-US" dirty="0" smtClean="0"/>
              <a:t>39/0</a:t>
            </a:r>
            <a:endParaRPr lang="en-US" dirty="0"/>
          </a:p>
        </p:txBody>
      </p:sp>
      <p:sp>
        <p:nvSpPr>
          <p:cNvPr id="66" name="TextBox 65"/>
          <p:cNvSpPr txBox="1"/>
          <p:nvPr/>
        </p:nvSpPr>
        <p:spPr>
          <a:xfrm>
            <a:off x="2685143" y="1714500"/>
            <a:ext cx="798286" cy="364338"/>
          </a:xfrm>
          <a:prstGeom prst="rect">
            <a:avLst/>
          </a:prstGeom>
          <a:noFill/>
        </p:spPr>
        <p:txBody>
          <a:bodyPr wrap="square" lIns="86462" tIns="43231" rIns="86462" bIns="43231" rtlCol="0">
            <a:spAutoFit/>
          </a:bodyPr>
          <a:lstStyle/>
          <a:p>
            <a:r>
              <a:rPr lang="en-US" dirty="0" smtClean="0"/>
              <a:t>2/2</a:t>
            </a:r>
            <a:endParaRPr lang="en-US" dirty="0"/>
          </a:p>
        </p:txBody>
      </p:sp>
      <p:sp>
        <p:nvSpPr>
          <p:cNvPr id="67" name="TextBox 66"/>
          <p:cNvSpPr txBox="1"/>
          <p:nvPr/>
        </p:nvSpPr>
        <p:spPr>
          <a:xfrm>
            <a:off x="580574" y="1928815"/>
            <a:ext cx="2612571" cy="364321"/>
          </a:xfrm>
          <a:prstGeom prst="rect">
            <a:avLst/>
          </a:prstGeom>
          <a:noFill/>
        </p:spPr>
        <p:txBody>
          <a:bodyPr wrap="square" lIns="86462" tIns="43231" rIns="86462" bIns="43231" rtlCol="0">
            <a:spAutoFit/>
          </a:bodyPr>
          <a:lstStyle/>
          <a:p>
            <a:r>
              <a:rPr lang="en-US" dirty="0" smtClean="0"/>
              <a:t>  Little Wabana  -	     2/1</a:t>
            </a:r>
            <a:endParaRPr lang="en-US" dirty="0"/>
          </a:p>
        </p:txBody>
      </p:sp>
      <p:sp>
        <p:nvSpPr>
          <p:cNvPr id="68" name="TextBox 67"/>
          <p:cNvSpPr txBox="1"/>
          <p:nvPr/>
        </p:nvSpPr>
        <p:spPr>
          <a:xfrm>
            <a:off x="8273147" y="3857625"/>
            <a:ext cx="870857" cy="364338"/>
          </a:xfrm>
          <a:prstGeom prst="rect">
            <a:avLst/>
          </a:prstGeom>
          <a:noFill/>
        </p:spPr>
        <p:txBody>
          <a:bodyPr wrap="square" lIns="86462" tIns="43231" rIns="86462" bIns="43231" rtlCol="0">
            <a:spAutoFit/>
          </a:bodyPr>
          <a:lstStyle/>
          <a:p>
            <a:r>
              <a:rPr lang="en-US" dirty="0" smtClean="0"/>
              <a:t>Chicks</a:t>
            </a:r>
            <a:endParaRPr lang="en-US" dirty="0"/>
          </a:p>
        </p:txBody>
      </p:sp>
      <p:cxnSp>
        <p:nvCxnSpPr>
          <p:cNvPr id="70" name="Straight Connector 69"/>
          <p:cNvCxnSpPr/>
          <p:nvPr/>
        </p:nvCxnSpPr>
        <p:spPr>
          <a:xfrm>
            <a:off x="5442857" y="1285877"/>
            <a:ext cx="362857" cy="135731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25714" y="2286000"/>
            <a:ext cx="2685143" cy="364338"/>
          </a:xfrm>
          <a:prstGeom prst="rect">
            <a:avLst/>
          </a:prstGeom>
          <a:noFill/>
        </p:spPr>
        <p:txBody>
          <a:bodyPr wrap="square" lIns="86478" tIns="43239" rIns="86478" bIns="43239" rtlCol="0">
            <a:spAutoFit/>
          </a:bodyPr>
          <a:lstStyle/>
          <a:p>
            <a:r>
              <a:rPr lang="en-US" b="1" dirty="0" smtClean="0">
                <a:solidFill>
                  <a:srgbClr val="FF0000"/>
                </a:solidFill>
              </a:rPr>
              <a:t>Total	   69/7	  71/6</a:t>
            </a:r>
            <a:endParaRPr lang="en-US" b="1" dirty="0">
              <a:solidFill>
                <a:srgbClr val="FF0000"/>
              </a:solidFill>
            </a:endParaRPr>
          </a:p>
        </p:txBody>
      </p:sp>
      <p:cxnSp>
        <p:nvCxnSpPr>
          <p:cNvPr id="76" name="Straight Connector 75"/>
          <p:cNvCxnSpPr/>
          <p:nvPr/>
        </p:nvCxnSpPr>
        <p:spPr>
          <a:xfrm flipV="1">
            <a:off x="5805714" y="2428877"/>
            <a:ext cx="508000" cy="2143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918857" y="571500"/>
            <a:ext cx="1233714" cy="364338"/>
          </a:xfrm>
          <a:prstGeom prst="rect">
            <a:avLst/>
          </a:prstGeom>
          <a:noFill/>
        </p:spPr>
        <p:txBody>
          <a:bodyPr wrap="square" lIns="86478" tIns="43239" rIns="86478" bIns="43239" rtlCol="0">
            <a:spAutoFit/>
          </a:bodyPr>
          <a:lstStyle/>
          <a:p>
            <a:r>
              <a:rPr lang="en-US" u="sng" dirty="0" smtClean="0"/>
              <a:t>2016 count</a:t>
            </a:r>
            <a:endParaRPr lang="en-US" u="sng" dirty="0"/>
          </a:p>
        </p:txBody>
      </p:sp>
      <p:cxnSp>
        <p:nvCxnSpPr>
          <p:cNvPr id="101" name="Straight Connector 100"/>
          <p:cNvCxnSpPr/>
          <p:nvPr/>
        </p:nvCxnSpPr>
        <p:spPr>
          <a:xfrm flipV="1">
            <a:off x="6313714" y="5072062"/>
            <a:ext cx="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878286" y="4929188"/>
            <a:ext cx="435429" cy="214313"/>
          </a:xfrm>
          <a:prstGeom prst="line">
            <a:avLst/>
          </a:prstGeom>
        </p:spPr>
        <p:style>
          <a:lnRef idx="3">
            <a:schemeClr val="accent5"/>
          </a:lnRef>
          <a:fillRef idx="0">
            <a:schemeClr val="accent5"/>
          </a:fillRef>
          <a:effectRef idx="2">
            <a:schemeClr val="accent5"/>
          </a:effectRef>
          <a:fontRef idx="minor">
            <a:schemeClr val="tx1"/>
          </a:fontRef>
        </p:style>
      </p:cxnSp>
      <p:cxnSp>
        <p:nvCxnSpPr>
          <p:cNvPr id="114" name="Straight Connector 113"/>
          <p:cNvCxnSpPr/>
          <p:nvPr/>
        </p:nvCxnSpPr>
        <p:spPr>
          <a:xfrm>
            <a:off x="6313714" y="5143501"/>
            <a:ext cx="508000" cy="7143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3" name="Straight Connector 122"/>
          <p:cNvCxnSpPr/>
          <p:nvPr/>
        </p:nvCxnSpPr>
        <p:spPr>
          <a:xfrm flipV="1">
            <a:off x="6313714" y="2357437"/>
            <a:ext cx="508000" cy="71438"/>
          </a:xfrm>
          <a:prstGeom prst="line">
            <a:avLst/>
          </a:prstGeom>
        </p:spPr>
        <p:style>
          <a:lnRef idx="3">
            <a:schemeClr val="accent2"/>
          </a:lnRef>
          <a:fillRef idx="0">
            <a:schemeClr val="accent2"/>
          </a:fillRef>
          <a:effectRef idx="2">
            <a:schemeClr val="accent2"/>
          </a:effectRef>
          <a:fontRef idx="minor">
            <a:schemeClr val="tx1"/>
          </a:fontRef>
        </p:style>
      </p:cxnSp>
      <p:sp>
        <p:nvSpPr>
          <p:cNvPr id="127" name="TextBox 126"/>
          <p:cNvSpPr txBox="1"/>
          <p:nvPr/>
        </p:nvSpPr>
        <p:spPr>
          <a:xfrm>
            <a:off x="3918857" y="2286000"/>
            <a:ext cx="870857" cy="364338"/>
          </a:xfrm>
          <a:prstGeom prst="rect">
            <a:avLst/>
          </a:prstGeom>
          <a:noFill/>
        </p:spPr>
        <p:txBody>
          <a:bodyPr wrap="square" lIns="86493" tIns="43247" rIns="86493" bIns="43247" rtlCol="0">
            <a:spAutoFit/>
          </a:bodyPr>
          <a:lstStyle/>
          <a:p>
            <a:r>
              <a:rPr lang="en-US" b="1" dirty="0" smtClean="0">
                <a:solidFill>
                  <a:srgbClr val="FF0000"/>
                </a:solidFill>
              </a:rPr>
              <a:t>72/5</a:t>
            </a:r>
            <a:endParaRPr lang="en-US" b="1" dirty="0">
              <a:solidFill>
                <a:srgbClr val="FF0000"/>
              </a:solidFill>
            </a:endParaRPr>
          </a:p>
        </p:txBody>
      </p:sp>
      <p:sp>
        <p:nvSpPr>
          <p:cNvPr id="75" name="TextBox 74"/>
          <p:cNvSpPr txBox="1"/>
          <p:nvPr/>
        </p:nvSpPr>
        <p:spPr>
          <a:xfrm>
            <a:off x="3991429" y="857250"/>
            <a:ext cx="870857" cy="364338"/>
          </a:xfrm>
          <a:prstGeom prst="rect">
            <a:avLst/>
          </a:prstGeom>
          <a:noFill/>
        </p:spPr>
        <p:txBody>
          <a:bodyPr wrap="square" lIns="86493" tIns="43247" rIns="86493" bIns="43247" rtlCol="0">
            <a:spAutoFit/>
          </a:bodyPr>
          <a:lstStyle/>
          <a:p>
            <a:r>
              <a:rPr lang="en-US" dirty="0" smtClean="0"/>
              <a:t>4/1</a:t>
            </a:r>
            <a:endParaRPr lang="en-US" dirty="0"/>
          </a:p>
        </p:txBody>
      </p:sp>
      <p:sp>
        <p:nvSpPr>
          <p:cNvPr id="77" name="TextBox 76"/>
          <p:cNvSpPr txBox="1"/>
          <p:nvPr/>
        </p:nvSpPr>
        <p:spPr>
          <a:xfrm>
            <a:off x="3918857" y="1143000"/>
            <a:ext cx="798286" cy="364338"/>
          </a:xfrm>
          <a:prstGeom prst="rect">
            <a:avLst/>
          </a:prstGeom>
          <a:noFill/>
        </p:spPr>
        <p:txBody>
          <a:bodyPr wrap="square" lIns="86493" tIns="43247" rIns="86493" bIns="43247" rtlCol="0">
            <a:spAutoFit/>
          </a:bodyPr>
          <a:lstStyle/>
          <a:p>
            <a:r>
              <a:rPr lang="en-US" dirty="0" smtClean="0"/>
              <a:t>30/3</a:t>
            </a:r>
            <a:endParaRPr lang="en-US" dirty="0"/>
          </a:p>
        </p:txBody>
      </p:sp>
      <p:sp>
        <p:nvSpPr>
          <p:cNvPr id="78" name="TextBox 77"/>
          <p:cNvSpPr txBox="1"/>
          <p:nvPr/>
        </p:nvSpPr>
        <p:spPr>
          <a:xfrm>
            <a:off x="3918857" y="1428750"/>
            <a:ext cx="798286" cy="364338"/>
          </a:xfrm>
          <a:prstGeom prst="rect">
            <a:avLst/>
          </a:prstGeom>
          <a:noFill/>
        </p:spPr>
        <p:txBody>
          <a:bodyPr wrap="square" lIns="86493" tIns="43247" rIns="86493" bIns="43247" rtlCol="0">
            <a:spAutoFit/>
          </a:bodyPr>
          <a:lstStyle/>
          <a:p>
            <a:r>
              <a:rPr lang="en-US" dirty="0" smtClean="0"/>
              <a:t>36/0</a:t>
            </a:r>
            <a:endParaRPr lang="en-US" dirty="0"/>
          </a:p>
        </p:txBody>
      </p:sp>
      <p:sp>
        <p:nvSpPr>
          <p:cNvPr id="92" name="TextBox 91"/>
          <p:cNvSpPr txBox="1"/>
          <p:nvPr/>
        </p:nvSpPr>
        <p:spPr>
          <a:xfrm>
            <a:off x="4064000" y="1714500"/>
            <a:ext cx="580571" cy="364338"/>
          </a:xfrm>
          <a:prstGeom prst="rect">
            <a:avLst/>
          </a:prstGeom>
          <a:noFill/>
        </p:spPr>
        <p:txBody>
          <a:bodyPr wrap="square" lIns="86493" tIns="43247" rIns="86493" bIns="43247" rtlCol="0">
            <a:spAutoFit/>
          </a:bodyPr>
          <a:lstStyle/>
          <a:p>
            <a:r>
              <a:rPr lang="en-US" dirty="0" smtClean="0"/>
              <a:t>2/1</a:t>
            </a:r>
            <a:endParaRPr lang="en-US" dirty="0"/>
          </a:p>
        </p:txBody>
      </p:sp>
      <p:sp>
        <p:nvSpPr>
          <p:cNvPr id="93" name="TextBox 92"/>
          <p:cNvSpPr txBox="1"/>
          <p:nvPr/>
        </p:nvSpPr>
        <p:spPr>
          <a:xfrm>
            <a:off x="4064000" y="1928813"/>
            <a:ext cx="580571" cy="364338"/>
          </a:xfrm>
          <a:prstGeom prst="rect">
            <a:avLst/>
          </a:prstGeom>
          <a:noFill/>
        </p:spPr>
        <p:txBody>
          <a:bodyPr wrap="square" lIns="86493" tIns="43247" rIns="86493" bIns="43247" rtlCol="0">
            <a:spAutoFit/>
          </a:bodyPr>
          <a:lstStyle/>
          <a:p>
            <a:r>
              <a:rPr lang="en-US" dirty="0" smtClean="0"/>
              <a:t>--</a:t>
            </a:r>
            <a:endParaRPr lang="en-US" dirty="0"/>
          </a:p>
        </p:txBody>
      </p:sp>
      <p:sp>
        <p:nvSpPr>
          <p:cNvPr id="94" name="TextBox 93"/>
          <p:cNvSpPr txBox="1"/>
          <p:nvPr/>
        </p:nvSpPr>
        <p:spPr>
          <a:xfrm>
            <a:off x="0" y="428625"/>
            <a:ext cx="943429" cy="364338"/>
          </a:xfrm>
          <a:prstGeom prst="rect">
            <a:avLst/>
          </a:prstGeom>
          <a:noFill/>
        </p:spPr>
        <p:txBody>
          <a:bodyPr wrap="square" lIns="86493" tIns="43247" rIns="86493" bIns="43247" rtlCol="0">
            <a:spAutoFit/>
          </a:bodyPr>
          <a:lstStyle/>
          <a:p>
            <a:r>
              <a:rPr lang="en-US" dirty="0" smtClean="0"/>
              <a:t>Adults</a:t>
            </a:r>
            <a:endParaRPr lang="en-US" dirty="0"/>
          </a:p>
        </p:txBody>
      </p:sp>
      <p:sp>
        <p:nvSpPr>
          <p:cNvPr id="95" name="TextBox 94"/>
          <p:cNvSpPr txBox="1"/>
          <p:nvPr/>
        </p:nvSpPr>
        <p:spPr>
          <a:xfrm>
            <a:off x="5181600" y="533400"/>
            <a:ext cx="1219200" cy="2308324"/>
          </a:xfrm>
          <a:prstGeom prst="rect">
            <a:avLst/>
          </a:prstGeom>
          <a:noFill/>
        </p:spPr>
        <p:txBody>
          <a:bodyPr wrap="square" rtlCol="0">
            <a:spAutoFit/>
          </a:bodyPr>
          <a:lstStyle/>
          <a:p>
            <a:r>
              <a:rPr lang="en-US" u="sng" dirty="0" smtClean="0"/>
              <a:t>2017 count</a:t>
            </a:r>
          </a:p>
          <a:p>
            <a:r>
              <a:rPr lang="en-US" dirty="0" smtClean="0"/>
              <a:t>4/2</a:t>
            </a:r>
          </a:p>
          <a:p>
            <a:r>
              <a:rPr lang="en-US" dirty="0" smtClean="0"/>
              <a:t>16/5</a:t>
            </a:r>
          </a:p>
          <a:p>
            <a:r>
              <a:rPr lang="en-US" dirty="0" smtClean="0"/>
              <a:t>14/1</a:t>
            </a:r>
          </a:p>
          <a:p>
            <a:r>
              <a:rPr lang="en-US" dirty="0" smtClean="0"/>
              <a:t>2/1</a:t>
            </a:r>
          </a:p>
          <a:p>
            <a:r>
              <a:rPr lang="en-US" dirty="0" smtClean="0"/>
              <a:t>--</a:t>
            </a:r>
          </a:p>
          <a:p>
            <a:r>
              <a:rPr lang="en-US" dirty="0" smtClean="0">
                <a:solidFill>
                  <a:srgbClr val="FF0000"/>
                </a:solidFill>
              </a:rPr>
              <a:t>36/9</a:t>
            </a:r>
          </a:p>
          <a:p>
            <a:endParaRPr lang="en-US" u="sng" dirty="0"/>
          </a:p>
        </p:txBody>
      </p:sp>
      <p:cxnSp>
        <p:nvCxnSpPr>
          <p:cNvPr id="99" name="Straight Connector 98"/>
          <p:cNvCxnSpPr/>
          <p:nvPr/>
        </p:nvCxnSpPr>
        <p:spPr>
          <a:xfrm>
            <a:off x="6858000" y="2362200"/>
            <a:ext cx="457200" cy="3048000"/>
          </a:xfrm>
          <a:prstGeom prst="line">
            <a:avLst/>
          </a:prstGeom>
          <a:ln w="38100">
            <a:solidFill>
              <a:schemeClr val="accent2"/>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flipV="1">
            <a:off x="6858000" y="4724400"/>
            <a:ext cx="457200" cy="533400"/>
          </a:xfrm>
          <a:prstGeom prst="line">
            <a:avLst/>
          </a:prstGeom>
          <a:ln w="28575">
            <a:solidFill>
              <a:schemeClr val="accent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477000" y="533400"/>
            <a:ext cx="914400" cy="2031325"/>
          </a:xfrm>
          <a:prstGeom prst="rect">
            <a:avLst/>
          </a:prstGeom>
          <a:noFill/>
        </p:spPr>
        <p:txBody>
          <a:bodyPr wrap="square" rtlCol="0">
            <a:spAutoFit/>
          </a:bodyPr>
          <a:lstStyle/>
          <a:p>
            <a:r>
              <a:rPr lang="en-US" u="sng" dirty="0" smtClean="0"/>
              <a:t>2018</a:t>
            </a:r>
          </a:p>
          <a:p>
            <a:r>
              <a:rPr lang="en-US" dirty="0" smtClean="0"/>
              <a:t>4/3</a:t>
            </a:r>
          </a:p>
          <a:p>
            <a:r>
              <a:rPr lang="en-US" dirty="0" smtClean="0"/>
              <a:t>35/8</a:t>
            </a:r>
          </a:p>
          <a:p>
            <a:r>
              <a:rPr lang="en-US" dirty="0" smtClean="0"/>
              <a:t>19/0</a:t>
            </a:r>
          </a:p>
          <a:p>
            <a:r>
              <a:rPr lang="en-US" dirty="0" smtClean="0"/>
              <a:t>2/1</a:t>
            </a:r>
          </a:p>
          <a:p>
            <a:r>
              <a:rPr lang="en-US" dirty="0" smtClean="0"/>
              <a:t>--</a:t>
            </a:r>
          </a:p>
          <a:p>
            <a:r>
              <a:rPr lang="en-US" b="1" dirty="0" smtClean="0">
                <a:solidFill>
                  <a:schemeClr val="accent2"/>
                </a:solidFill>
              </a:rPr>
              <a:t>60/12</a:t>
            </a:r>
            <a:endParaRPr lang="en-US" b="1" dirty="0">
              <a:solidFill>
                <a:schemeClr val="accent2"/>
              </a:solidFill>
            </a:endParaRPr>
          </a:p>
        </p:txBody>
      </p:sp>
      <p:cxnSp>
        <p:nvCxnSpPr>
          <p:cNvPr id="115" name="Straight Connector 114"/>
          <p:cNvCxnSpPr/>
          <p:nvPr/>
        </p:nvCxnSpPr>
        <p:spPr>
          <a:xfrm flipV="1">
            <a:off x="7315200" y="3429000"/>
            <a:ext cx="381000" cy="198120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V="1">
            <a:off x="7315200" y="4343400"/>
            <a:ext cx="381000" cy="381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162800" y="228600"/>
            <a:ext cx="914400" cy="2384524"/>
          </a:xfrm>
          <a:prstGeom prst="rect">
            <a:avLst/>
          </a:prstGeom>
          <a:noFill/>
        </p:spPr>
        <p:txBody>
          <a:bodyPr wrap="square" rtlCol="0">
            <a:spAutoFit/>
          </a:bodyPr>
          <a:lstStyle/>
          <a:p>
            <a:endParaRPr lang="en-US" b="1" u="sng" dirty="0" smtClean="0"/>
          </a:p>
          <a:p>
            <a:r>
              <a:rPr lang="en-US" b="1" u="sng" dirty="0" smtClean="0"/>
              <a:t>2019</a:t>
            </a:r>
          </a:p>
          <a:p>
            <a:r>
              <a:rPr lang="en-US" b="1" dirty="0" smtClean="0"/>
              <a:t>5/0</a:t>
            </a:r>
          </a:p>
          <a:p>
            <a:r>
              <a:rPr lang="en-US" b="1" dirty="0" smtClean="0"/>
              <a:t>19/1</a:t>
            </a:r>
          </a:p>
          <a:p>
            <a:r>
              <a:rPr lang="en-US" b="1" dirty="0" smtClean="0"/>
              <a:t>10/0</a:t>
            </a:r>
          </a:p>
          <a:p>
            <a:r>
              <a:rPr lang="en-US" b="1" dirty="0" smtClean="0"/>
              <a:t>1/0</a:t>
            </a:r>
          </a:p>
          <a:p>
            <a:r>
              <a:rPr lang="en-US" b="1" dirty="0" smtClean="0"/>
              <a:t>2/0</a:t>
            </a:r>
          </a:p>
          <a:p>
            <a:r>
              <a:rPr lang="en-US" b="1" dirty="0" smtClean="0">
                <a:solidFill>
                  <a:srgbClr val="C00000"/>
                </a:solidFill>
              </a:rPr>
              <a:t>35/1/2</a:t>
            </a:r>
          </a:p>
        </p:txBody>
      </p:sp>
      <p:cxnSp>
        <p:nvCxnSpPr>
          <p:cNvPr id="108" name="Straight Connector 107"/>
          <p:cNvCxnSpPr/>
          <p:nvPr/>
        </p:nvCxnSpPr>
        <p:spPr>
          <a:xfrm>
            <a:off x="7696200" y="3429000"/>
            <a:ext cx="533400" cy="1905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7696200" y="4343400"/>
            <a:ext cx="533400" cy="160020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Road Clean-up</a:t>
            </a:r>
            <a:r>
              <a:rPr lang="en-US" sz="3200" b="1" dirty="0" smtClean="0"/>
              <a:t/>
            </a:r>
            <a:br>
              <a:rPr lang="en-US" sz="3200" b="1" dirty="0" smtClean="0"/>
            </a:br>
            <a:endParaRPr lang="en-US" sz="3200" b="1" dirty="0"/>
          </a:p>
        </p:txBody>
      </p:sp>
      <p:sp>
        <p:nvSpPr>
          <p:cNvPr id="3" name="Content Placeholder 2"/>
          <p:cNvSpPr>
            <a:spLocks noGrp="1"/>
          </p:cNvSpPr>
          <p:nvPr>
            <p:ph idx="1"/>
          </p:nvPr>
        </p:nvSpPr>
        <p:spPr/>
        <p:txBody>
          <a:bodyPr/>
          <a:lstStyle/>
          <a:p>
            <a:r>
              <a:rPr lang="en-US" dirty="0" smtClean="0"/>
              <a:t>WCOLA sponsors road clean-up on </a:t>
            </a:r>
            <a:r>
              <a:rPr lang="en-US" dirty="0" err="1" smtClean="0"/>
              <a:t>Wabana</a:t>
            </a:r>
            <a:r>
              <a:rPr lang="en-US" dirty="0" smtClean="0"/>
              <a:t> township  roads in May and September each year</a:t>
            </a:r>
          </a:p>
          <a:p>
            <a:r>
              <a:rPr lang="en-US" dirty="0" smtClean="0"/>
              <a:t>Barbara Zimmer is our coordinator with the Itasca County engineer</a:t>
            </a:r>
          </a:p>
          <a:p>
            <a:r>
              <a:rPr lang="en-US" dirty="0" smtClean="0"/>
              <a:t>The County Engineer’s Office provides vests, trash bags and pick-up of gathered trash </a:t>
            </a:r>
          </a:p>
          <a:p>
            <a:r>
              <a:rPr lang="en-US" dirty="0" smtClean="0"/>
              <a:t>The fall event is on Wednesday September 25</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Committee</a:t>
            </a:r>
            <a:endParaRPr lang="en-US" dirty="0"/>
          </a:p>
        </p:txBody>
      </p:sp>
      <p:sp>
        <p:nvSpPr>
          <p:cNvPr id="3" name="Content Placeholder 2"/>
          <p:cNvSpPr>
            <a:spLocks noGrp="1"/>
          </p:cNvSpPr>
          <p:nvPr>
            <p:ph idx="1"/>
          </p:nvPr>
        </p:nvSpPr>
        <p:spPr/>
        <p:txBody>
          <a:bodyPr/>
          <a:lstStyle/>
          <a:p>
            <a:r>
              <a:rPr lang="en-US" dirty="0" smtClean="0"/>
              <a:t>Formed over 10 years ago</a:t>
            </a:r>
          </a:p>
          <a:p>
            <a:r>
              <a:rPr lang="en-US" dirty="0" smtClean="0"/>
              <a:t>Two major projects</a:t>
            </a:r>
          </a:p>
          <a:p>
            <a:pPr lvl="1"/>
            <a:r>
              <a:rPr lang="en-US" dirty="0" smtClean="0"/>
              <a:t>Many years of newsletter articles and photos lead to the table display in the town hall</a:t>
            </a:r>
          </a:p>
          <a:p>
            <a:pPr lvl="1"/>
            <a:r>
              <a:rPr lang="en-US" dirty="0" smtClean="0"/>
              <a:t>Loaded a Picture Frame as a digital display for viewing at WCOLA events</a:t>
            </a:r>
          </a:p>
          <a:p>
            <a:r>
              <a:rPr lang="en-US" dirty="0" smtClean="0"/>
              <a:t>Lots more can be done, volunteers needed with ideas and enthusiasm</a:t>
            </a:r>
          </a:p>
          <a:p>
            <a:r>
              <a:rPr lang="en-US" dirty="0" smtClean="0"/>
              <a:t>Call Roger Linder 218 326-2266</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a:t>
            </a:r>
            <a:endParaRPr lang="en-US" dirty="0"/>
          </a:p>
        </p:txBody>
      </p:sp>
      <p:sp>
        <p:nvSpPr>
          <p:cNvPr id="3" name="Content Placeholder 2"/>
          <p:cNvSpPr>
            <a:spLocks noGrp="1"/>
          </p:cNvSpPr>
          <p:nvPr>
            <p:ph idx="1"/>
          </p:nvPr>
        </p:nvSpPr>
        <p:spPr/>
        <p:txBody>
          <a:bodyPr/>
          <a:lstStyle/>
          <a:p>
            <a:r>
              <a:rPr lang="en-US" dirty="0" smtClean="0"/>
              <a:t>Completed annual financial audit 2018</a:t>
            </a:r>
          </a:p>
          <a:p>
            <a:r>
              <a:rPr lang="en-US" dirty="0" smtClean="0"/>
              <a:t>Established nominating committee</a:t>
            </a:r>
          </a:p>
          <a:p>
            <a:r>
              <a:rPr lang="en-US" dirty="0" smtClean="0"/>
              <a:t>Completed election process</a:t>
            </a:r>
          </a:p>
          <a:p>
            <a:r>
              <a:rPr lang="en-US" dirty="0" smtClean="0"/>
              <a:t>Established budgets for each Committee</a:t>
            </a:r>
          </a:p>
          <a:p>
            <a:r>
              <a:rPr lang="en-US" dirty="0" smtClean="0"/>
              <a:t>Monitoring spending vs. budget plans</a:t>
            </a:r>
          </a:p>
          <a:p>
            <a:r>
              <a:rPr lang="en-US" dirty="0" smtClean="0"/>
              <a:t>Working on Possible insurance concerns</a:t>
            </a:r>
          </a:p>
          <a:p>
            <a:r>
              <a:rPr lang="en-US" dirty="0" smtClean="0"/>
              <a:t>Received a grant for $500 from </a:t>
            </a:r>
            <a:r>
              <a:rPr lang="en-US" dirty="0" err="1" smtClean="0"/>
              <a:t>Medtronics</a:t>
            </a:r>
            <a:r>
              <a:rPr lang="en-US" dirty="0" smtClean="0"/>
              <a:t> in August</a:t>
            </a:r>
          </a:p>
          <a:p>
            <a:r>
              <a:rPr lang="en-US" dirty="0" smtClean="0"/>
              <a:t>How we spend association money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Annual Meeting Agenda</a:t>
            </a:r>
            <a:endParaRPr lang="en-US" sz="3600" dirty="0"/>
          </a:p>
        </p:txBody>
      </p:sp>
      <p:sp>
        <p:nvSpPr>
          <p:cNvPr id="3" name="Content Placeholder 2"/>
          <p:cNvSpPr>
            <a:spLocks noGrp="1"/>
          </p:cNvSpPr>
          <p:nvPr>
            <p:ph idx="1"/>
          </p:nvPr>
        </p:nvSpPr>
        <p:spPr/>
        <p:txBody>
          <a:bodyPr/>
          <a:lstStyle/>
          <a:p>
            <a:r>
              <a:rPr lang="en-US" dirty="0" smtClean="0"/>
              <a:t>WCOLA Mission</a:t>
            </a:r>
          </a:p>
          <a:p>
            <a:r>
              <a:rPr lang="en-US" dirty="0" smtClean="0"/>
              <a:t>Confirm elections for President and Vice President</a:t>
            </a:r>
          </a:p>
          <a:p>
            <a:r>
              <a:rPr lang="en-US" dirty="0" smtClean="0"/>
              <a:t> Committee Leads</a:t>
            </a:r>
          </a:p>
          <a:p>
            <a:r>
              <a:rPr lang="en-US" dirty="0" smtClean="0"/>
              <a:t>Treasurers Report</a:t>
            </a:r>
          </a:p>
          <a:p>
            <a:r>
              <a:rPr lang="en-US" dirty="0" smtClean="0"/>
              <a:t>Presidents Comments</a:t>
            </a:r>
          </a:p>
          <a:p>
            <a:r>
              <a:rPr lang="en-US" dirty="0" smtClean="0"/>
              <a:t>Committee Chair Reports</a:t>
            </a:r>
          </a:p>
          <a:p>
            <a:r>
              <a:rPr lang="en-US" dirty="0" smtClean="0"/>
              <a:t>Water Quality </a:t>
            </a:r>
          </a:p>
          <a:p>
            <a:r>
              <a:rPr lang="en-US" dirty="0" smtClean="0"/>
              <a:t>Calendar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WCOLA 2019 spending to date</a:t>
            </a:r>
            <a:endParaRPr lang="en-US" dirty="0"/>
          </a:p>
        </p:txBody>
      </p:sp>
      <p:sp>
        <p:nvSpPr>
          <p:cNvPr id="3" name="Content Placeholder 2"/>
          <p:cNvSpPr>
            <a:spLocks noGrp="1"/>
          </p:cNvSpPr>
          <p:nvPr>
            <p:ph idx="1"/>
          </p:nvPr>
        </p:nvSpPr>
        <p:spPr/>
        <p:txBody>
          <a:bodyPr>
            <a:normAutofit/>
          </a:bodyPr>
          <a:lstStyle/>
          <a:p>
            <a:r>
              <a:rPr lang="en-US" dirty="0" smtClean="0"/>
              <a:t>Environmental including AIS Inspections  65%</a:t>
            </a:r>
          </a:p>
          <a:p>
            <a:r>
              <a:rPr lang="en-US" dirty="0" smtClean="0"/>
              <a:t>Communications  15%</a:t>
            </a:r>
          </a:p>
          <a:p>
            <a:r>
              <a:rPr lang="en-US" dirty="0" smtClean="0"/>
              <a:t>Business  15%</a:t>
            </a:r>
          </a:p>
          <a:p>
            <a:r>
              <a:rPr lang="en-US" dirty="0" smtClean="0"/>
              <a:t>Social Events  1%</a:t>
            </a:r>
          </a:p>
          <a:p>
            <a:r>
              <a:rPr lang="en-US" dirty="0" smtClean="0"/>
              <a:t>Government Liaison 4%</a:t>
            </a:r>
          </a:p>
          <a:p>
            <a:r>
              <a:rPr lang="en-US" dirty="0" smtClean="0"/>
              <a:t>Plus we have dedicated $6563 for 2020&amp;2021 water chemical testing and $7180 for emergency AIS treatment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WCOLA Environmental Committee</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Mission Statement</a:t>
            </a:r>
          </a:p>
          <a:p>
            <a:pPr lvl="1"/>
            <a:r>
              <a:rPr lang="en-US" dirty="0" smtClean="0"/>
              <a:t>Promote environmentally sound practices on the water and surrounding land</a:t>
            </a:r>
          </a:p>
          <a:p>
            <a:pPr lvl="1"/>
            <a:r>
              <a:rPr lang="en-US" dirty="0" smtClean="0"/>
              <a:t>Cooperate and coordinate with governmental agencies and other lake associations</a:t>
            </a:r>
          </a:p>
          <a:p>
            <a:pPr lvl="1"/>
            <a:r>
              <a:rPr lang="en-US" dirty="0" smtClean="0"/>
              <a:t>Goals</a:t>
            </a:r>
          </a:p>
          <a:p>
            <a:pPr lvl="2"/>
            <a:r>
              <a:rPr lang="en-US" dirty="0" smtClean="0"/>
              <a:t>Maintain excellent water quality</a:t>
            </a:r>
          </a:p>
          <a:p>
            <a:pPr lvl="2"/>
            <a:r>
              <a:rPr lang="en-US" dirty="0" smtClean="0"/>
              <a:t>Manage the spread of Aquatic Invasive Species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Plan</a:t>
            </a:r>
            <a:endParaRPr lang="en-US" dirty="0"/>
          </a:p>
        </p:txBody>
      </p:sp>
      <p:sp>
        <p:nvSpPr>
          <p:cNvPr id="3" name="Content Placeholder 2"/>
          <p:cNvSpPr>
            <a:spLocks noGrp="1"/>
          </p:cNvSpPr>
          <p:nvPr>
            <p:ph idx="1"/>
          </p:nvPr>
        </p:nvSpPr>
        <p:spPr/>
        <p:txBody>
          <a:bodyPr>
            <a:normAutofit lnSpcReduction="10000"/>
          </a:bodyPr>
          <a:lstStyle/>
          <a:p>
            <a:r>
              <a:rPr lang="en-US" dirty="0" smtClean="0"/>
              <a:t>Water testing-chemical and clarity</a:t>
            </a:r>
          </a:p>
          <a:p>
            <a:pPr lvl="1"/>
            <a:r>
              <a:rPr lang="en-US" dirty="0" smtClean="0"/>
              <a:t>Secchi Readings weekly/biweekly at 10+sites</a:t>
            </a:r>
          </a:p>
          <a:p>
            <a:pPr lvl="1"/>
            <a:r>
              <a:rPr lang="en-US" dirty="0" smtClean="0"/>
              <a:t>MPCA testing-done 2015 and 2016 5 times at 5 sites</a:t>
            </a:r>
          </a:p>
          <a:p>
            <a:pPr lvl="1"/>
            <a:r>
              <a:rPr lang="en-US" dirty="0" smtClean="0"/>
              <a:t>Updated WCOLA Water Quality plan is in place</a:t>
            </a:r>
          </a:p>
          <a:p>
            <a:pPr lvl="1"/>
            <a:r>
              <a:rPr lang="en-US" dirty="0" smtClean="0"/>
              <a:t>Emulate MPCA closely in protocol, sites, frequency each month for 5 months ice out through fall</a:t>
            </a:r>
          </a:p>
          <a:p>
            <a:pPr lvl="1"/>
            <a:r>
              <a:rPr lang="en-US" dirty="0" smtClean="0"/>
              <a:t>WCOLA testing-2020 and 2021 at 7 sites, volunteers have been recruited for water sample collection</a:t>
            </a:r>
          </a:p>
          <a:p>
            <a:pPr lvl="1"/>
            <a:r>
              <a:rPr lang="en-US" dirty="0" smtClean="0"/>
              <a:t>RMB will train volunteers, test samples and provide chemical analysis</a:t>
            </a:r>
          </a:p>
          <a:p>
            <a:pPr lvl="1">
              <a:buNone/>
            </a:pPr>
            <a:r>
              <a:rPr lang="en-US" dirty="0" smtClean="0"/>
              <a:t>  </a:t>
            </a:r>
          </a:p>
          <a:p>
            <a:pPr lvl="1">
              <a:buNone/>
            </a:pPr>
            <a:endParaRPr lang="en-US" sz="2000" dirty="0" smtClean="0"/>
          </a:p>
          <a:p>
            <a:pPr lvl="2">
              <a:buNone/>
            </a:pPr>
            <a:endParaRPr lang="en-US" sz="1700" dirty="0" smtClean="0"/>
          </a:p>
          <a:p>
            <a:pPr lvl="1">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a:t>
            </a:r>
            <a:endParaRPr lang="en-US" dirty="0"/>
          </a:p>
        </p:txBody>
      </p:sp>
      <p:sp>
        <p:nvSpPr>
          <p:cNvPr id="3" name="Content Placeholder 2"/>
          <p:cNvSpPr>
            <a:spLocks noGrp="1"/>
          </p:cNvSpPr>
          <p:nvPr>
            <p:ph idx="1"/>
          </p:nvPr>
        </p:nvSpPr>
        <p:spPr/>
        <p:txBody>
          <a:bodyPr/>
          <a:lstStyle/>
          <a:p>
            <a:r>
              <a:rPr lang="en-US" dirty="0" smtClean="0"/>
              <a:t>Septic Systems education/communications</a:t>
            </a:r>
          </a:p>
          <a:p>
            <a:pPr lvl="1"/>
            <a:r>
              <a:rPr lang="en-US" dirty="0" smtClean="0"/>
              <a:t>New septic program for financing via the county</a:t>
            </a:r>
          </a:p>
          <a:p>
            <a:r>
              <a:rPr lang="en-US" dirty="0" smtClean="0"/>
              <a:t>Shore line education/communications</a:t>
            </a:r>
          </a:p>
          <a:p>
            <a:r>
              <a:rPr lang="en-US" dirty="0" err="1" smtClean="0"/>
              <a:t>Shoreland</a:t>
            </a:r>
            <a:r>
              <a:rPr lang="en-US" dirty="0" smtClean="0"/>
              <a:t> Guide sent to all members</a:t>
            </a:r>
          </a:p>
          <a:p>
            <a:r>
              <a:rPr lang="en-US" dirty="0" smtClean="0"/>
              <a:t>Building permit variance request monitoring</a:t>
            </a:r>
          </a:p>
          <a:p>
            <a:r>
              <a:rPr lang="en-US" dirty="0" smtClean="0"/>
              <a:t>Coordinate with other organizations-Itasca Waters, ICOLA,DNR, Soil and Water, Sea Grant, etc</a:t>
            </a:r>
          </a:p>
          <a:p>
            <a:r>
              <a:rPr lang="en-US" dirty="0" smtClean="0"/>
              <a:t>Lake Service Providers AIS Summit-Soil and Water</a:t>
            </a:r>
          </a:p>
          <a:p>
            <a:r>
              <a:rPr lang="en-US" dirty="0" smtClean="0"/>
              <a:t>Five Star Program for certified lake service providers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Invasive Species</a:t>
            </a:r>
            <a:endParaRPr lang="en-US" dirty="0"/>
          </a:p>
        </p:txBody>
      </p:sp>
      <p:sp>
        <p:nvSpPr>
          <p:cNvPr id="3" name="Content Placeholder 2"/>
          <p:cNvSpPr>
            <a:spLocks noGrp="1"/>
          </p:cNvSpPr>
          <p:nvPr>
            <p:ph idx="1"/>
          </p:nvPr>
        </p:nvSpPr>
        <p:spPr/>
        <p:txBody>
          <a:bodyPr>
            <a:normAutofit fontScale="92500"/>
          </a:bodyPr>
          <a:lstStyle/>
          <a:p>
            <a:pPr lvl="1"/>
            <a:r>
              <a:rPr lang="en-US" dirty="0" smtClean="0"/>
              <a:t>Primary concern is zebra mussels and starry stonewort</a:t>
            </a:r>
          </a:p>
          <a:p>
            <a:pPr lvl="1">
              <a:buNone/>
            </a:pPr>
            <a:r>
              <a:rPr lang="en-US" dirty="0" smtClean="0"/>
              <a:t>    although there are several others </a:t>
            </a:r>
          </a:p>
          <a:p>
            <a:pPr lvl="1"/>
            <a:r>
              <a:rPr lang="en-US" dirty="0" smtClean="0"/>
              <a:t>Prevention-Boat/trailer inspections, Shoreline inspections</a:t>
            </a:r>
          </a:p>
          <a:p>
            <a:pPr lvl="1"/>
            <a:r>
              <a:rPr lang="en-US" dirty="0" smtClean="0"/>
              <a:t>Resort/Camp information packages developed/delivered</a:t>
            </a:r>
          </a:p>
          <a:p>
            <a:pPr lvl="1"/>
            <a:r>
              <a:rPr lang="en-US" dirty="0" smtClean="0"/>
              <a:t>AIS Rapid Response Plan complete</a:t>
            </a:r>
          </a:p>
          <a:p>
            <a:pPr lvl="1"/>
            <a:r>
              <a:rPr lang="en-US" dirty="0" smtClean="0"/>
              <a:t>Permit account started with DNR</a:t>
            </a:r>
          </a:p>
          <a:p>
            <a:pPr lvl="1"/>
            <a:r>
              <a:rPr lang="en-US" dirty="0" smtClean="0"/>
              <a:t>Emergency funds available to treat AIS</a:t>
            </a:r>
          </a:p>
          <a:p>
            <a:pPr lvl="1"/>
            <a:r>
              <a:rPr lang="en-US" dirty="0" smtClean="0"/>
              <a:t>We have three AIS certified detectors-Jean Melin, Jean Panchyshyn, Jane Moore, two DNR and Five Star certified resorts-Birch Bay and </a:t>
            </a:r>
            <a:r>
              <a:rPr lang="en-US" dirty="0" err="1" smtClean="0"/>
              <a:t>Brittons</a:t>
            </a:r>
            <a:r>
              <a:rPr lang="en-US" dirty="0" smtClean="0"/>
              <a:t> </a:t>
            </a:r>
            <a:r>
              <a:rPr lang="en-US" smtClean="0"/>
              <a:t>on Trout, </a:t>
            </a:r>
            <a:r>
              <a:rPr lang="en-US" dirty="0" smtClean="0"/>
              <a:t>and two trained boat inspectors-Steve </a:t>
            </a:r>
            <a:r>
              <a:rPr lang="en-US" dirty="0" err="1" smtClean="0"/>
              <a:t>Bjerke</a:t>
            </a:r>
            <a:r>
              <a:rPr lang="en-US" dirty="0" smtClean="0"/>
              <a:t> and Gary Oja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Mussel migration</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a:buNone/>
            </a:pPr>
            <a:endParaRPr lang="en-US" dirty="0" smtClean="0"/>
          </a:p>
          <a:p>
            <a:r>
              <a:rPr lang="en-US" dirty="0" smtClean="0"/>
              <a:t>Additional Itasca waters infested so far in 2019</a:t>
            </a:r>
          </a:p>
          <a:p>
            <a:endParaRPr lang="en-US" dirty="0" smtClean="0"/>
          </a:p>
        </p:txBody>
      </p:sp>
      <p:graphicFrame>
        <p:nvGraphicFramePr>
          <p:cNvPr id="4" name="Table 3"/>
          <p:cNvGraphicFramePr>
            <a:graphicFrameLocks noGrp="1"/>
          </p:cNvGraphicFramePr>
          <p:nvPr/>
        </p:nvGraphicFramePr>
        <p:xfrm>
          <a:off x="685800" y="2286000"/>
          <a:ext cx="7467600" cy="4033520"/>
        </p:xfrm>
        <a:graphic>
          <a:graphicData uri="http://schemas.openxmlformats.org/drawingml/2006/table">
            <a:tbl>
              <a:tblPr firstRow="1" bandRow="1">
                <a:tableStyleId>{5C22544A-7EE6-4342-B048-85BDC9FD1C3A}</a:tableStyleId>
              </a:tblPr>
              <a:tblGrid>
                <a:gridCol w="1524000"/>
                <a:gridCol w="914400"/>
                <a:gridCol w="1066800"/>
                <a:gridCol w="762000"/>
                <a:gridCol w="1752600"/>
                <a:gridCol w="1447800"/>
              </a:tblGrid>
              <a:tr h="541510">
                <a:tc>
                  <a:txBody>
                    <a:bodyPr/>
                    <a:lstStyle/>
                    <a:p>
                      <a:r>
                        <a:rPr lang="en-US" sz="1100" dirty="0" smtClean="0"/>
                        <a:t>Water body name</a:t>
                      </a:r>
                      <a:endParaRPr lang="en-US" sz="1100" dirty="0"/>
                    </a:p>
                  </a:txBody>
                  <a:tcPr/>
                </a:tc>
                <a:tc>
                  <a:txBody>
                    <a:bodyPr/>
                    <a:lstStyle/>
                    <a:p>
                      <a:r>
                        <a:rPr lang="en-US" sz="1100" dirty="0" smtClean="0"/>
                        <a:t>County</a:t>
                      </a:r>
                      <a:endParaRPr lang="en-US" sz="1100" dirty="0"/>
                    </a:p>
                  </a:txBody>
                  <a:tcPr/>
                </a:tc>
                <a:tc>
                  <a:txBody>
                    <a:bodyPr/>
                    <a:lstStyle/>
                    <a:p>
                      <a:r>
                        <a:rPr lang="en-US" sz="1100" dirty="0" smtClean="0"/>
                        <a:t>AIS</a:t>
                      </a:r>
                      <a:endParaRPr lang="en-US" sz="1100" dirty="0"/>
                    </a:p>
                  </a:txBody>
                  <a:tcPr/>
                </a:tc>
                <a:tc>
                  <a:txBody>
                    <a:bodyPr/>
                    <a:lstStyle/>
                    <a:p>
                      <a:r>
                        <a:rPr lang="en-US" sz="1100" dirty="0" smtClean="0"/>
                        <a:t>Year Infested</a:t>
                      </a:r>
                      <a:endParaRPr lang="en-US" sz="1100" dirty="0"/>
                    </a:p>
                  </a:txBody>
                  <a:tcPr/>
                </a:tc>
                <a:tc>
                  <a:txBody>
                    <a:bodyPr/>
                    <a:lstStyle/>
                    <a:p>
                      <a:r>
                        <a:rPr lang="en-US" sz="1100" dirty="0" smtClean="0"/>
                        <a:t>Year Confirmed/ connected water</a:t>
                      </a:r>
                      <a:endParaRPr lang="en-US" sz="1100" dirty="0"/>
                    </a:p>
                  </a:txBody>
                  <a:tcPr/>
                </a:tc>
                <a:tc>
                  <a:txBody>
                    <a:bodyPr/>
                    <a:lstStyle/>
                    <a:p>
                      <a:r>
                        <a:rPr lang="en-US" sz="1100" dirty="0" smtClean="0"/>
                        <a:t>DOW number</a:t>
                      </a:r>
                      <a:endParaRPr lang="en-US" sz="1100" dirty="0"/>
                    </a:p>
                  </a:txBody>
                  <a:tcPr/>
                </a:tc>
              </a:tr>
              <a:tr h="597125">
                <a:tc>
                  <a:txBody>
                    <a:bodyPr/>
                    <a:lstStyle/>
                    <a:p>
                      <a:r>
                        <a:rPr lang="en-US" sz="1400" dirty="0" smtClean="0"/>
                        <a:t>Jay Gould</a:t>
                      </a:r>
                      <a:endParaRPr lang="en-US" sz="1400" dirty="0"/>
                    </a:p>
                  </a:txBody>
                  <a:tcPr/>
                </a:tc>
                <a:tc>
                  <a:txBody>
                    <a:bodyPr/>
                    <a:lstStyle/>
                    <a:p>
                      <a:r>
                        <a:rPr lang="en-US" sz="1400" dirty="0" smtClean="0"/>
                        <a:t>Itasca</a:t>
                      </a:r>
                      <a:endParaRPr lang="en-US" sz="1400" dirty="0"/>
                    </a:p>
                  </a:txBody>
                  <a:tcPr/>
                </a:tc>
                <a:tc>
                  <a:txBody>
                    <a:bodyPr/>
                    <a:lstStyle/>
                    <a:p>
                      <a:r>
                        <a:rPr lang="en-US" sz="1400" dirty="0" smtClean="0"/>
                        <a:t>Zebra Mussels </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Connected to </a:t>
                      </a:r>
                      <a:r>
                        <a:rPr lang="en-US" sz="1400" dirty="0" err="1" smtClean="0"/>
                        <a:t>Blandin</a:t>
                      </a:r>
                      <a:r>
                        <a:rPr lang="en-US" sz="1400" dirty="0" smtClean="0"/>
                        <a:t> Reservoir </a:t>
                      </a:r>
                      <a:endParaRPr lang="en-US" sz="1400" dirty="0"/>
                    </a:p>
                  </a:txBody>
                  <a:tcPr/>
                </a:tc>
                <a:tc>
                  <a:txBody>
                    <a:bodyPr/>
                    <a:lstStyle/>
                    <a:p>
                      <a:r>
                        <a:rPr lang="en-US" sz="1400" dirty="0" smtClean="0"/>
                        <a:t>31-0565</a:t>
                      </a:r>
                      <a:endParaRPr lang="en-US" sz="1400" dirty="0"/>
                    </a:p>
                  </a:txBody>
                  <a:tcPr/>
                </a:tc>
              </a:tr>
              <a:tr h="913250">
                <a:tc>
                  <a:txBody>
                    <a:bodyPr/>
                    <a:lstStyle/>
                    <a:p>
                      <a:r>
                        <a:rPr lang="en-US" sz="1400" dirty="0" smtClean="0"/>
                        <a:t>Little Jay Gould</a:t>
                      </a:r>
                      <a:endParaRPr lang="en-US" sz="1400" dirty="0"/>
                    </a:p>
                  </a:txBody>
                  <a:tcPr/>
                </a:tc>
                <a:tc>
                  <a:txBody>
                    <a:bodyPr/>
                    <a:lstStyle/>
                    <a:p>
                      <a:r>
                        <a:rPr lang="en-US" sz="1400" dirty="0" smtClean="0"/>
                        <a:t>Itasca</a:t>
                      </a:r>
                      <a:endParaRPr lang="en-US" sz="1400" dirty="0"/>
                    </a:p>
                  </a:txBody>
                  <a:tcPr/>
                </a:tc>
                <a:tc>
                  <a:txBody>
                    <a:bodyPr/>
                    <a:lstStyle/>
                    <a:p>
                      <a:r>
                        <a:rPr lang="en-US" sz="1400" dirty="0" smtClean="0"/>
                        <a:t>Zebra</a:t>
                      </a:r>
                      <a:r>
                        <a:rPr lang="en-US" sz="1400" baseline="0" dirty="0" smtClean="0"/>
                        <a:t> Mussels</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Connected to </a:t>
                      </a:r>
                      <a:r>
                        <a:rPr lang="en-US" sz="1400" dirty="0" err="1" smtClean="0"/>
                        <a:t>Blandin</a:t>
                      </a:r>
                      <a:r>
                        <a:rPr lang="en-US" sz="1400" dirty="0" smtClean="0"/>
                        <a:t> Reservoir</a:t>
                      </a:r>
                      <a:r>
                        <a:rPr lang="en-US" dirty="0" smtClean="0"/>
                        <a:t/>
                      </a:r>
                      <a:br>
                        <a:rPr lang="en-US" dirty="0" smtClean="0"/>
                      </a:br>
                      <a:endParaRPr lang="en-US" dirty="0"/>
                    </a:p>
                  </a:txBody>
                  <a:tcPr/>
                </a:tc>
                <a:tc>
                  <a:txBody>
                    <a:bodyPr/>
                    <a:lstStyle/>
                    <a:p>
                      <a:r>
                        <a:rPr lang="en-US" sz="1400" dirty="0" smtClean="0"/>
                        <a:t>31-0566</a:t>
                      </a:r>
                      <a:endParaRPr lang="en-US" sz="1400" dirty="0"/>
                    </a:p>
                  </a:txBody>
                  <a:tcPr/>
                </a:tc>
              </a:tr>
              <a:tr h="843000">
                <a:tc>
                  <a:txBody>
                    <a:bodyPr/>
                    <a:lstStyle/>
                    <a:p>
                      <a:r>
                        <a:rPr lang="en-US" sz="1400" dirty="0" smtClean="0"/>
                        <a:t>Miss. River from </a:t>
                      </a:r>
                      <a:r>
                        <a:rPr lang="en-US" sz="1400" dirty="0" err="1" smtClean="0"/>
                        <a:t>Winnibigoshish</a:t>
                      </a:r>
                      <a:r>
                        <a:rPr lang="en-US" sz="1400" dirty="0" smtClean="0"/>
                        <a:t> to Miss. Lake</a:t>
                      </a:r>
                      <a:endParaRPr lang="en-US" sz="1400" dirty="0"/>
                    </a:p>
                  </a:txBody>
                  <a:tcPr/>
                </a:tc>
                <a:tc>
                  <a:txBody>
                    <a:bodyPr/>
                    <a:lstStyle/>
                    <a:p>
                      <a:r>
                        <a:rPr lang="en-US" sz="1400" dirty="0" smtClean="0"/>
                        <a:t>Itasca</a:t>
                      </a:r>
                      <a:endParaRPr lang="en-US" sz="1400" dirty="0"/>
                    </a:p>
                  </a:txBody>
                  <a:tcPr/>
                </a:tc>
                <a:tc>
                  <a:txBody>
                    <a:bodyPr/>
                    <a:lstStyle/>
                    <a:p>
                      <a:r>
                        <a:rPr lang="en-US" sz="1400" dirty="0" smtClean="0"/>
                        <a:t>Zebra</a:t>
                      </a:r>
                      <a:r>
                        <a:rPr lang="en-US" sz="1400" baseline="0" dirty="0" smtClean="0"/>
                        <a:t> Mussels</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Connected to </a:t>
                      </a:r>
                      <a:r>
                        <a:rPr lang="en-US" sz="1400" dirty="0" err="1" smtClean="0"/>
                        <a:t>Blandin</a:t>
                      </a:r>
                      <a:r>
                        <a:rPr lang="en-US" sz="1400" dirty="0" smtClean="0"/>
                        <a:t> Reservoir</a:t>
                      </a:r>
                      <a:endParaRPr lang="en-US" sz="1400" dirty="0"/>
                    </a:p>
                  </a:txBody>
                  <a:tcPr/>
                </a:tc>
                <a:tc>
                  <a:txBody>
                    <a:bodyPr/>
                    <a:lstStyle/>
                    <a:p>
                      <a:r>
                        <a:rPr lang="en-US" sz="1400" dirty="0" smtClean="0"/>
                        <a:t>N/A</a:t>
                      </a:r>
                      <a:endParaRPr lang="en-US" sz="1400" dirty="0"/>
                    </a:p>
                  </a:txBody>
                  <a:tcPr/>
                </a:tc>
              </a:tr>
              <a:tr h="597125">
                <a:tc>
                  <a:txBody>
                    <a:bodyPr/>
                    <a:lstStyle/>
                    <a:p>
                      <a:r>
                        <a:rPr lang="en-US" sz="1400" dirty="0" err="1" smtClean="0"/>
                        <a:t>Pokegama</a:t>
                      </a:r>
                      <a:endParaRPr lang="en-US" sz="1400" dirty="0"/>
                    </a:p>
                  </a:txBody>
                  <a:tcPr/>
                </a:tc>
                <a:tc>
                  <a:txBody>
                    <a:bodyPr/>
                    <a:lstStyle/>
                    <a:p>
                      <a:r>
                        <a:rPr lang="en-US" sz="1400" dirty="0" smtClean="0"/>
                        <a:t>Itasca</a:t>
                      </a:r>
                      <a:endParaRPr lang="en-US" sz="1400" dirty="0"/>
                    </a:p>
                  </a:txBody>
                  <a:tcPr/>
                </a:tc>
                <a:tc>
                  <a:txBody>
                    <a:bodyPr/>
                    <a:lstStyle/>
                    <a:p>
                      <a:r>
                        <a:rPr lang="en-US" sz="1400" dirty="0" smtClean="0"/>
                        <a:t>Zebra Mussels</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Connected to </a:t>
                      </a:r>
                      <a:r>
                        <a:rPr lang="en-US" sz="1400" dirty="0" err="1" smtClean="0"/>
                        <a:t>Blandin</a:t>
                      </a:r>
                      <a:r>
                        <a:rPr lang="en-US" sz="1400" dirty="0" smtClean="0"/>
                        <a:t> Reservoir</a:t>
                      </a:r>
                      <a:endParaRPr lang="en-US" sz="1400" dirty="0"/>
                    </a:p>
                  </a:txBody>
                  <a:tcPr/>
                </a:tc>
                <a:tc>
                  <a:txBody>
                    <a:bodyPr/>
                    <a:lstStyle/>
                    <a:p>
                      <a:r>
                        <a:rPr lang="en-US" sz="1400" dirty="0" smtClean="0"/>
                        <a:t>31-0532</a:t>
                      </a:r>
                      <a:endParaRPr lang="en-US" sz="1400" dirty="0"/>
                    </a:p>
                  </a:txBody>
                  <a:tcPr/>
                </a:tc>
              </a:tr>
              <a:tr h="541510">
                <a:tc>
                  <a:txBody>
                    <a:bodyPr/>
                    <a:lstStyle/>
                    <a:p>
                      <a:r>
                        <a:rPr lang="en-US" sz="1400" dirty="0" err="1" smtClean="0"/>
                        <a:t>Blandin</a:t>
                      </a:r>
                      <a:r>
                        <a:rPr lang="en-US" sz="1400" dirty="0" smtClean="0"/>
                        <a:t> Reservoir</a:t>
                      </a:r>
                      <a:endParaRPr lang="en-US" sz="1400" dirty="0"/>
                    </a:p>
                  </a:txBody>
                  <a:tcPr/>
                </a:tc>
                <a:tc>
                  <a:txBody>
                    <a:bodyPr/>
                    <a:lstStyle/>
                    <a:p>
                      <a:r>
                        <a:rPr lang="en-US" sz="1400" dirty="0" smtClean="0"/>
                        <a:t>Itasca</a:t>
                      </a:r>
                      <a:endParaRPr lang="en-US" sz="1400" dirty="0"/>
                    </a:p>
                  </a:txBody>
                  <a:tcPr/>
                </a:tc>
                <a:tc>
                  <a:txBody>
                    <a:bodyPr/>
                    <a:lstStyle/>
                    <a:p>
                      <a:r>
                        <a:rPr lang="en-US" sz="1400" dirty="0" smtClean="0"/>
                        <a:t>Zebra Mussels</a:t>
                      </a:r>
                      <a:endParaRPr lang="en-US" sz="1400" dirty="0"/>
                    </a:p>
                  </a:txBody>
                  <a:tcPr/>
                </a:tc>
                <a:tc>
                  <a:txBody>
                    <a:bodyPr/>
                    <a:lstStyle/>
                    <a:p>
                      <a:r>
                        <a:rPr lang="en-US" sz="1400" dirty="0" smtClean="0"/>
                        <a:t>2018</a:t>
                      </a:r>
                      <a:endParaRPr lang="en-US" sz="1400" dirty="0"/>
                    </a:p>
                  </a:txBody>
                  <a:tcPr/>
                </a:tc>
                <a:tc>
                  <a:txBody>
                    <a:bodyPr/>
                    <a:lstStyle/>
                    <a:p>
                      <a:r>
                        <a:rPr lang="en-US" sz="1400" dirty="0" smtClean="0"/>
                        <a:t>2018</a:t>
                      </a:r>
                      <a:endParaRPr lang="en-US" sz="1400" dirty="0"/>
                    </a:p>
                  </a:txBody>
                  <a:tcPr/>
                </a:tc>
                <a:tc>
                  <a:txBody>
                    <a:bodyPr/>
                    <a:lstStyle/>
                    <a:p>
                      <a:r>
                        <a:rPr lang="en-US" sz="1400" dirty="0" smtClean="0"/>
                        <a:t>31-0533</a:t>
                      </a:r>
                      <a:endParaRPr lang="en-US" sz="14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Calendar</a:t>
            </a:r>
            <a:endParaRPr lang="en-US"/>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r>
              <a:rPr lang="en-US" sz="2200" dirty="0" smtClean="0"/>
              <a:t>2019</a:t>
            </a:r>
          </a:p>
          <a:p>
            <a:pPr lvl="1"/>
            <a:r>
              <a:rPr lang="en-US" sz="2200" dirty="0" smtClean="0"/>
              <a:t>August 17-WCOLA annual meeting and Program</a:t>
            </a:r>
          </a:p>
          <a:p>
            <a:pPr lvl="1"/>
            <a:r>
              <a:rPr lang="en-US" sz="2200" dirty="0" smtClean="0"/>
              <a:t>September 25-Road Clean-up</a:t>
            </a:r>
          </a:p>
          <a:p>
            <a:pPr lvl="1"/>
            <a:r>
              <a:rPr lang="en-US" sz="2200" dirty="0" smtClean="0"/>
              <a:t>November 9-Hunters Supper sponsored by </a:t>
            </a:r>
            <a:r>
              <a:rPr lang="en-US" sz="2200" dirty="0" err="1" smtClean="0"/>
              <a:t>Wabana</a:t>
            </a:r>
            <a:r>
              <a:rPr lang="en-US" sz="2200" dirty="0" smtClean="0"/>
              <a:t> Community fund</a:t>
            </a:r>
          </a:p>
          <a:p>
            <a:r>
              <a:rPr lang="en-US" sz="2200" dirty="0" smtClean="0"/>
              <a:t>2020</a:t>
            </a:r>
          </a:p>
          <a:p>
            <a:pPr lvl="1"/>
            <a:r>
              <a:rPr lang="en-US" sz="2000" dirty="0" smtClean="0"/>
              <a:t>May Water sampling begins</a:t>
            </a:r>
          </a:p>
          <a:p>
            <a:pPr lvl="1"/>
            <a:r>
              <a:rPr lang="en-US" sz="2200" dirty="0" smtClean="0"/>
              <a:t>May  6 -Road Clean-up</a:t>
            </a:r>
          </a:p>
          <a:p>
            <a:pPr lvl="1"/>
            <a:r>
              <a:rPr lang="en-US" sz="2200" dirty="0" smtClean="0"/>
              <a:t>June 13-Kick-off Social</a:t>
            </a:r>
          </a:p>
          <a:p>
            <a:pPr lvl="1"/>
            <a:r>
              <a:rPr lang="en-US" sz="2200" dirty="0" smtClean="0"/>
              <a:t>June-Downing’s Summer Solstice Party</a:t>
            </a:r>
          </a:p>
          <a:p>
            <a:pPr lvl="1"/>
            <a:r>
              <a:rPr lang="en-US" sz="2200" dirty="0" smtClean="0"/>
              <a:t>July 4-Boat Parade</a:t>
            </a:r>
          </a:p>
          <a:p>
            <a:pPr lvl="1"/>
            <a:r>
              <a:rPr lang="en-US" sz="2200" dirty="0" smtClean="0"/>
              <a:t>July 18-Annual Picnic </a:t>
            </a:r>
          </a:p>
          <a:p>
            <a:pPr lvl="1"/>
            <a:r>
              <a:rPr lang="en-US" sz="2200" dirty="0" smtClean="0"/>
              <a:t>August 15-Annual Meeting and  Program</a:t>
            </a:r>
          </a:p>
          <a:p>
            <a:pPr lvl="1"/>
            <a:r>
              <a:rPr lang="en-US" sz="2200" dirty="0" smtClean="0"/>
              <a:t>September 23-Road Clean-up</a:t>
            </a:r>
          </a:p>
          <a:p>
            <a:pPr lvl="1"/>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WCOLA Mission</a:t>
            </a:r>
            <a:endParaRPr lang="en-US" dirty="0"/>
          </a:p>
        </p:txBody>
      </p:sp>
      <p:sp>
        <p:nvSpPr>
          <p:cNvPr id="3" name="Content Placeholder 2"/>
          <p:cNvSpPr>
            <a:spLocks noGrp="1"/>
          </p:cNvSpPr>
          <p:nvPr>
            <p:ph idx="1"/>
          </p:nvPr>
        </p:nvSpPr>
        <p:spPr/>
        <p:txBody>
          <a:bodyPr/>
          <a:lstStyle/>
          <a:p>
            <a:r>
              <a:rPr lang="en-US" dirty="0" smtClean="0"/>
              <a:t>The Wabana Chain of Lakes Association is dedicated to maintaining and improving the ecological environment of the lakes and lake shores in the Wabana Chain of Lakes and surrounding area in Itasca County.  The Association will promote an atmosphere for friendship and community through expanded social interaction among it’s members and the surrounding lakeshore community.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Elections</a:t>
            </a:r>
            <a:endParaRPr lang="en-US" dirty="0"/>
          </a:p>
        </p:txBody>
      </p:sp>
      <p:sp>
        <p:nvSpPr>
          <p:cNvPr id="3" name="Content Placeholder 2"/>
          <p:cNvSpPr>
            <a:spLocks noGrp="1"/>
          </p:cNvSpPr>
          <p:nvPr>
            <p:ph idx="1"/>
          </p:nvPr>
        </p:nvSpPr>
        <p:spPr/>
        <p:txBody>
          <a:bodyPr/>
          <a:lstStyle/>
          <a:p>
            <a:r>
              <a:rPr lang="en-US" dirty="0" smtClean="0"/>
              <a:t>Elections 2019 for President and Vice President</a:t>
            </a:r>
          </a:p>
          <a:p>
            <a:r>
              <a:rPr lang="en-US" dirty="0" smtClean="0"/>
              <a:t>Louie Gueltzow elected President</a:t>
            </a:r>
          </a:p>
          <a:p>
            <a:r>
              <a:rPr lang="en-US" dirty="0" smtClean="0"/>
              <a:t>Steve Melin elected Vice President</a:t>
            </a:r>
          </a:p>
          <a:p>
            <a:pPr lvl="1"/>
            <a:r>
              <a:rPr lang="en-US" dirty="0" smtClean="0"/>
              <a:t> 150 ballots sent out</a:t>
            </a:r>
          </a:p>
          <a:p>
            <a:pPr lvl="1"/>
            <a:r>
              <a:rPr lang="en-US" dirty="0" smtClean="0"/>
              <a:t> 54 ballots returned – all voting to </a:t>
            </a:r>
            <a:r>
              <a:rPr lang="en-US" dirty="0" smtClean="0"/>
              <a:t>elect </a:t>
            </a:r>
            <a:r>
              <a:rPr lang="en-US" dirty="0" smtClean="0"/>
              <a:t>with no write-in candidates</a:t>
            </a:r>
          </a:p>
          <a:p>
            <a:pPr lvl="1"/>
            <a:r>
              <a:rPr lang="en-US" dirty="0" smtClean="0"/>
              <a:t>Voting was again done both electronically and via mail</a:t>
            </a:r>
          </a:p>
          <a:p>
            <a:pPr lvl="1">
              <a:buNone/>
            </a:pPr>
            <a:endParaRPr lang="en-US" dirty="0" smtClean="0"/>
          </a:p>
          <a:p>
            <a:pPr lvl="1">
              <a:buFont typeface="Arial" pitchFamily="34" charset="0"/>
              <a:buChar char="•"/>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Board/Committee Leads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Tom </a:t>
            </a:r>
            <a:r>
              <a:rPr lang="en-US" dirty="0" err="1" smtClean="0"/>
              <a:t>Klatt</a:t>
            </a:r>
            <a:r>
              <a:rPr lang="en-US" dirty="0" smtClean="0"/>
              <a:t> Social Committee</a:t>
            </a:r>
          </a:p>
          <a:p>
            <a:r>
              <a:rPr lang="en-US" dirty="0" smtClean="0"/>
              <a:t>Jean Melin Communications Committee</a:t>
            </a:r>
          </a:p>
          <a:p>
            <a:r>
              <a:rPr lang="en-US" dirty="0" smtClean="0"/>
              <a:t>Mark Conover Environmental Committee</a:t>
            </a:r>
          </a:p>
          <a:p>
            <a:r>
              <a:rPr lang="en-US" dirty="0" smtClean="0"/>
              <a:t>Doug Griffin Government Liaison</a:t>
            </a:r>
          </a:p>
          <a:p>
            <a:r>
              <a:rPr lang="en-US" dirty="0" smtClean="0"/>
              <a:t>Roger Linder Historical Committee </a:t>
            </a:r>
          </a:p>
          <a:p>
            <a:r>
              <a:rPr lang="en-US" dirty="0" smtClean="0"/>
              <a:t>Steve Melin </a:t>
            </a:r>
            <a:r>
              <a:rPr lang="en-US" dirty="0" err="1" smtClean="0"/>
              <a:t>Secchi</a:t>
            </a:r>
            <a:r>
              <a:rPr lang="en-US" dirty="0" smtClean="0"/>
              <a:t> Readings/Business </a:t>
            </a:r>
            <a:r>
              <a:rPr lang="en-US" dirty="0" smtClean="0"/>
              <a:t>Committee</a:t>
            </a:r>
          </a:p>
          <a:p>
            <a:r>
              <a:rPr lang="en-US" dirty="0" smtClean="0"/>
              <a:t>Louie Gueltzow Business Committee</a:t>
            </a:r>
            <a:endParaRPr lang="en-US" dirty="0" smtClean="0"/>
          </a:p>
          <a:p>
            <a:r>
              <a:rPr lang="en-US" dirty="0" smtClean="0"/>
              <a:t>Jim Olijnek </a:t>
            </a:r>
            <a:r>
              <a:rPr lang="en-US" dirty="0" err="1" smtClean="0"/>
              <a:t>exofficio</a:t>
            </a:r>
            <a:r>
              <a:rPr lang="en-US" dirty="0" smtClean="0"/>
              <a:t> board member (1 Year)</a:t>
            </a:r>
          </a:p>
          <a:p>
            <a:r>
              <a:rPr lang="en-US" dirty="0" smtClean="0"/>
              <a:t>Sherry Miner Social Committee Co Chair</a:t>
            </a:r>
          </a:p>
          <a:p>
            <a:endParaRPr lang="en-US" dirty="0" smtClean="0"/>
          </a:p>
          <a:p>
            <a:pPr>
              <a:buNone/>
            </a:pPr>
            <a:r>
              <a:rPr lang="en-US" dirty="0" smtClean="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WCOLA Treasurers Report</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149 member households as of end July 2019, </a:t>
            </a:r>
            <a:r>
              <a:rPr lang="en-US" sz="2400" dirty="0" smtClean="0"/>
              <a:t>(now 152) </a:t>
            </a:r>
            <a:endParaRPr lang="en-US" sz="2400" dirty="0" smtClean="0"/>
          </a:p>
          <a:p>
            <a:r>
              <a:rPr lang="en-US" sz="2400" dirty="0" smtClean="0"/>
              <a:t>Beginning Balance-$7234 on January 1, 2019</a:t>
            </a:r>
          </a:p>
          <a:p>
            <a:r>
              <a:rPr lang="en-US" sz="2400" dirty="0" smtClean="0"/>
              <a:t>Receipts-$5780</a:t>
            </a:r>
          </a:p>
          <a:p>
            <a:pPr lvl="1"/>
            <a:r>
              <a:rPr lang="en-US" dirty="0" smtClean="0"/>
              <a:t>$4480 Dues</a:t>
            </a:r>
          </a:p>
          <a:p>
            <a:pPr lvl="1"/>
            <a:r>
              <a:rPr lang="en-US" dirty="0" smtClean="0"/>
              <a:t>$810 Contributions   </a:t>
            </a:r>
          </a:p>
          <a:p>
            <a:pPr lvl="1"/>
            <a:r>
              <a:rPr lang="en-US" dirty="0" smtClean="0"/>
              <a:t>$130 Product sales</a:t>
            </a:r>
          </a:p>
          <a:p>
            <a:pPr lvl="1"/>
            <a:r>
              <a:rPr lang="en-US" dirty="0" smtClean="0"/>
              <a:t>$ 360 Memorials</a:t>
            </a:r>
          </a:p>
          <a:p>
            <a:r>
              <a:rPr lang="en-US" sz="2400" dirty="0" smtClean="0"/>
              <a:t>Expenses-$4050</a:t>
            </a:r>
          </a:p>
          <a:p>
            <a:r>
              <a:rPr lang="en-US" sz="2400" dirty="0" smtClean="0"/>
              <a:t>Transfers-$1170 to designated funds</a:t>
            </a:r>
          </a:p>
          <a:p>
            <a:r>
              <a:rPr lang="en-US" sz="2400" dirty="0" smtClean="0"/>
              <a:t>Checkbook balance-$7793 on 31 July</a:t>
            </a:r>
          </a:p>
          <a:p>
            <a:r>
              <a:rPr lang="en-US" sz="2400" dirty="0" smtClean="0"/>
              <a:t>Designated funds </a:t>
            </a:r>
          </a:p>
          <a:p>
            <a:pPr lvl="1"/>
            <a:r>
              <a:rPr lang="en-US" dirty="0" smtClean="0"/>
              <a:t>Water  testing $6563</a:t>
            </a:r>
          </a:p>
          <a:p>
            <a:pPr lvl="1"/>
            <a:r>
              <a:rPr lang="en-US" dirty="0" smtClean="0"/>
              <a:t>AIS emergency $7181</a:t>
            </a:r>
          </a:p>
          <a:p>
            <a:pPr lvl="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Comments</a:t>
            </a:r>
            <a:endParaRPr lang="en-US" dirty="0"/>
          </a:p>
        </p:txBody>
      </p:sp>
      <p:sp>
        <p:nvSpPr>
          <p:cNvPr id="3" name="Content Placeholder 2"/>
          <p:cNvSpPr>
            <a:spLocks noGrp="1"/>
          </p:cNvSpPr>
          <p:nvPr>
            <p:ph idx="1"/>
          </p:nvPr>
        </p:nvSpPr>
        <p:spPr/>
        <p:txBody>
          <a:bodyPr>
            <a:normAutofit/>
          </a:bodyPr>
          <a:lstStyle/>
          <a:p>
            <a:r>
              <a:rPr lang="en-US" sz="2400" dirty="0" smtClean="0"/>
              <a:t>Membership remains solid</a:t>
            </a:r>
          </a:p>
          <a:p>
            <a:r>
              <a:rPr lang="en-US" sz="2400" dirty="0" smtClean="0"/>
              <a:t>Financially healthy</a:t>
            </a:r>
          </a:p>
          <a:p>
            <a:r>
              <a:rPr lang="en-US" sz="2400" dirty="0" smtClean="0"/>
              <a:t>Welcome packages</a:t>
            </a:r>
          </a:p>
          <a:p>
            <a:r>
              <a:rPr lang="en-US" sz="2400" dirty="0" smtClean="0"/>
              <a:t>We are focused on Water Quality</a:t>
            </a:r>
          </a:p>
          <a:p>
            <a:r>
              <a:rPr lang="en-US" sz="2400" dirty="0" smtClean="0"/>
              <a:t>Updated Water Quality Plan</a:t>
            </a:r>
          </a:p>
          <a:p>
            <a:r>
              <a:rPr lang="en-US" sz="2400" dirty="0" smtClean="0"/>
              <a:t>AIS Rapid Response Plan</a:t>
            </a:r>
          </a:p>
          <a:p>
            <a:r>
              <a:rPr lang="en-US" sz="2400" dirty="0" smtClean="0"/>
              <a:t>Resort/Camp Package</a:t>
            </a:r>
          </a:p>
          <a:p>
            <a:endParaRPr lang="en-US" sz="2400" dirty="0" smtClean="0"/>
          </a:p>
          <a:p>
            <a:endParaRPr lang="en-US" sz="2400" dirty="0" smtClean="0"/>
          </a:p>
          <a:p>
            <a:pPr>
              <a:buNone/>
            </a:pPr>
            <a:endParaRPr lang="en-US" sz="2400"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Reports</a:t>
            </a:r>
            <a:endParaRPr lang="en-US" dirty="0"/>
          </a:p>
        </p:txBody>
      </p:sp>
      <p:sp>
        <p:nvSpPr>
          <p:cNvPr id="3" name="Content Placeholder 2"/>
          <p:cNvSpPr>
            <a:spLocks noGrp="1"/>
          </p:cNvSpPr>
          <p:nvPr>
            <p:ph idx="1"/>
          </p:nvPr>
        </p:nvSpPr>
        <p:spPr>
          <a:xfrm>
            <a:off x="457200" y="1828800"/>
            <a:ext cx="8229600" cy="4800600"/>
          </a:xfrm>
        </p:spPr>
        <p:txBody>
          <a:bodyPr>
            <a:normAutofit/>
          </a:bodyPr>
          <a:lstStyle/>
          <a:p>
            <a:r>
              <a:rPr lang="en-US" dirty="0" smtClean="0"/>
              <a:t>Government Liaison-Doug Griffin</a:t>
            </a:r>
          </a:p>
          <a:p>
            <a:r>
              <a:rPr lang="en-US" dirty="0" smtClean="0"/>
              <a:t>Communications-Jean Melin</a:t>
            </a:r>
          </a:p>
          <a:p>
            <a:r>
              <a:rPr lang="en-US" dirty="0" smtClean="0"/>
              <a:t>Social-Tom </a:t>
            </a:r>
            <a:r>
              <a:rPr lang="en-US" dirty="0" err="1" smtClean="0"/>
              <a:t>Klatt</a:t>
            </a:r>
            <a:endParaRPr lang="en-US" dirty="0" smtClean="0"/>
          </a:p>
          <a:p>
            <a:r>
              <a:rPr lang="en-US" dirty="0" err="1" smtClean="0"/>
              <a:t>Firewise</a:t>
            </a:r>
            <a:r>
              <a:rPr lang="en-US" dirty="0" smtClean="0"/>
              <a:t>-Louie Gueltzow</a:t>
            </a:r>
          </a:p>
          <a:p>
            <a:r>
              <a:rPr lang="en-US" dirty="0" err="1" smtClean="0"/>
              <a:t>Secchi</a:t>
            </a:r>
            <a:r>
              <a:rPr lang="en-US" dirty="0" smtClean="0"/>
              <a:t> Readings-Steve Melin</a:t>
            </a:r>
          </a:p>
          <a:p>
            <a:pPr>
              <a:buSzPct val="100000"/>
              <a:buFont typeface="Arial" pitchFamily="34" charset="0"/>
              <a:buChar char="•"/>
            </a:pPr>
            <a:r>
              <a:rPr lang="en-US" dirty="0" smtClean="0"/>
              <a:t>Loon Count-Ken Zimmer</a:t>
            </a:r>
          </a:p>
          <a:p>
            <a:pPr>
              <a:buFont typeface="Arial" pitchFamily="34" charset="0"/>
              <a:buChar char="•"/>
            </a:pPr>
            <a:r>
              <a:rPr lang="en-US" dirty="0" smtClean="0"/>
              <a:t>Road Clean-up-Barbara Zimmer</a:t>
            </a:r>
          </a:p>
          <a:p>
            <a:pPr>
              <a:buFont typeface="Arial" pitchFamily="34" charset="0"/>
              <a:buChar char="•"/>
            </a:pPr>
            <a:r>
              <a:rPr lang="en-US" dirty="0" smtClean="0"/>
              <a:t>Historical-Roger Linder</a:t>
            </a:r>
          </a:p>
          <a:p>
            <a:pPr>
              <a:buFont typeface="Arial" pitchFamily="34" charset="0"/>
              <a:buChar char="•"/>
            </a:pPr>
            <a:r>
              <a:rPr lang="en-US" dirty="0" smtClean="0"/>
              <a:t>Business-Louie Gueltzow</a:t>
            </a:r>
          </a:p>
          <a:p>
            <a:pPr>
              <a:buSzPct val="105000"/>
              <a:buFont typeface="Arial" pitchFamily="34" charset="0"/>
              <a:buChar char="•"/>
            </a:pPr>
            <a:r>
              <a:rPr lang="en-US" dirty="0" smtClean="0"/>
              <a:t>Environmental-Mark Conover</a:t>
            </a:r>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Liaison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Itasca County Soil &amp; Water Conversation District</a:t>
            </a:r>
          </a:p>
          <a:p>
            <a:pPr lvl="1"/>
            <a:r>
              <a:rPr lang="en-US" dirty="0" smtClean="0"/>
              <a:t> Provides, trains, schedules watercraft inspectors at Lake accesses</a:t>
            </a:r>
          </a:p>
          <a:p>
            <a:pPr lvl="1"/>
            <a:r>
              <a:rPr lang="en-US" dirty="0" smtClean="0"/>
              <a:t> Provides information for free watercraft decontamination on 	website</a:t>
            </a:r>
          </a:p>
          <a:p>
            <a:r>
              <a:rPr lang="en-US" dirty="0" smtClean="0"/>
              <a:t>MN Department of Natural resources</a:t>
            </a:r>
          </a:p>
          <a:p>
            <a:pPr lvl="1"/>
            <a:r>
              <a:rPr lang="en-US" dirty="0" smtClean="0"/>
              <a:t>Fish studies and fish stocking</a:t>
            </a:r>
          </a:p>
          <a:p>
            <a:pPr lvl="1"/>
            <a:r>
              <a:rPr lang="en-US" dirty="0" smtClean="0"/>
              <a:t>AIS enforcement</a:t>
            </a:r>
          </a:p>
          <a:p>
            <a:pPr lvl="1"/>
            <a:r>
              <a:rPr lang="en-US" dirty="0" smtClean="0"/>
              <a:t>Some lake use enforcement, shoreline, fishing laws, watercraft use</a:t>
            </a:r>
          </a:p>
          <a:p>
            <a:r>
              <a:rPr lang="en-US" dirty="0" smtClean="0"/>
              <a:t>Itasca County Sheriff’s office</a:t>
            </a:r>
          </a:p>
          <a:p>
            <a:pPr lvl="1"/>
            <a:r>
              <a:rPr lang="en-US" dirty="0" smtClean="0"/>
              <a:t>Law enforcement</a:t>
            </a:r>
          </a:p>
          <a:p>
            <a:pPr>
              <a:buNone/>
            </a:pPr>
            <a:r>
              <a:rPr lang="en-US" dirty="0" smtClean="0"/>
              <a:t>What we as association members can do to ensure that the above agencies can do their jobs efficiently and unencumbered</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1103</Words>
  <Application>Microsoft Office PowerPoint</Application>
  <PresentationFormat>On-screen Show (4:3)</PresentationFormat>
  <Paragraphs>302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Flow</vt:lpstr>
      <vt:lpstr>Worksheet</vt:lpstr>
      <vt:lpstr>WCOLA 2019 Annual Meeting</vt:lpstr>
      <vt:lpstr>Annual Meeting Agenda</vt:lpstr>
      <vt:lpstr>WCOLA Mission</vt:lpstr>
      <vt:lpstr>2019 Elections</vt:lpstr>
      <vt:lpstr>Board/Committee Leads</vt:lpstr>
      <vt:lpstr>WCOLA Treasurers Report</vt:lpstr>
      <vt:lpstr>Presidents Comments</vt:lpstr>
      <vt:lpstr> Reports</vt:lpstr>
      <vt:lpstr>Government Liaison</vt:lpstr>
      <vt:lpstr>Communications</vt:lpstr>
      <vt:lpstr>Social Committee</vt:lpstr>
      <vt:lpstr>Firewise</vt:lpstr>
      <vt:lpstr>Secchi Readings</vt:lpstr>
      <vt:lpstr>Secchi Readings</vt:lpstr>
      <vt:lpstr>Loons</vt:lpstr>
      <vt:lpstr>Slide 16</vt:lpstr>
      <vt:lpstr>Road Clean-up </vt:lpstr>
      <vt:lpstr>Historical Committee</vt:lpstr>
      <vt:lpstr>Business</vt:lpstr>
      <vt:lpstr>WCOLA 2019 spending to date</vt:lpstr>
      <vt:lpstr>WCOLA Environmental Committee</vt:lpstr>
      <vt:lpstr>Water Quality Plan</vt:lpstr>
      <vt:lpstr>Water Quality </vt:lpstr>
      <vt:lpstr>Aquatic Invasive Species</vt:lpstr>
      <vt:lpstr>Zebra Mussel migration</vt:lpstr>
      <vt:lpstr>Calendar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WCOLA 2016 Annual Meeting</dc:title>
  <dc:creator>jgo4743olij</dc:creator>
  <cp:lastModifiedBy>jgo4743olij</cp:lastModifiedBy>
  <cp:revision>161</cp:revision>
  <dcterms:created xsi:type="dcterms:W3CDTF">2016-08-11T17:29:32Z</dcterms:created>
  <dcterms:modified xsi:type="dcterms:W3CDTF">2019-08-14T15:44:20Z</dcterms:modified>
</cp:coreProperties>
</file>